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5">
  <p:sldMasterIdLst>
    <p:sldMasterId id="2147483660" r:id="rId1"/>
  </p:sldMasterIdLst>
  <p:notesMasterIdLst>
    <p:notesMasterId r:id="rId85"/>
  </p:notesMasterIdLst>
  <p:handoutMasterIdLst>
    <p:handoutMasterId r:id="rId86"/>
  </p:handoutMasterIdLst>
  <p:sldIdLst>
    <p:sldId id="453" r:id="rId2"/>
    <p:sldId id="334" r:id="rId3"/>
    <p:sldId id="785" r:id="rId4"/>
    <p:sldId id="786" r:id="rId5"/>
    <p:sldId id="796" r:id="rId6"/>
    <p:sldId id="797" r:id="rId7"/>
    <p:sldId id="912" r:id="rId8"/>
    <p:sldId id="913" r:id="rId9"/>
    <p:sldId id="938" r:id="rId10"/>
    <p:sldId id="1129" r:id="rId11"/>
    <p:sldId id="807" r:id="rId12"/>
    <p:sldId id="805" r:id="rId13"/>
    <p:sldId id="1052" r:id="rId14"/>
    <p:sldId id="1053" r:id="rId15"/>
    <p:sldId id="1054" r:id="rId16"/>
    <p:sldId id="1119" r:id="rId17"/>
    <p:sldId id="1064" r:id="rId18"/>
    <p:sldId id="1065" r:id="rId19"/>
    <p:sldId id="1066" r:id="rId20"/>
    <p:sldId id="1117" r:id="rId21"/>
    <p:sldId id="1118" r:id="rId22"/>
    <p:sldId id="1069" r:id="rId23"/>
    <p:sldId id="1070" r:id="rId24"/>
    <p:sldId id="1071" r:id="rId25"/>
    <p:sldId id="787" r:id="rId26"/>
    <p:sldId id="818" r:id="rId27"/>
    <p:sldId id="1034" r:id="rId28"/>
    <p:sldId id="1035" r:id="rId29"/>
    <p:sldId id="910" r:id="rId30"/>
    <p:sldId id="1121" r:id="rId31"/>
    <p:sldId id="1122" r:id="rId32"/>
    <p:sldId id="814" r:id="rId33"/>
    <p:sldId id="1055" r:id="rId34"/>
    <p:sldId id="1123" r:id="rId35"/>
    <p:sldId id="1124" r:id="rId36"/>
    <p:sldId id="1125" r:id="rId37"/>
    <p:sldId id="1126" r:id="rId38"/>
    <p:sldId id="1127" r:id="rId39"/>
    <p:sldId id="1128" r:id="rId40"/>
    <p:sldId id="704" r:id="rId41"/>
    <p:sldId id="894" r:id="rId42"/>
    <p:sldId id="895" r:id="rId43"/>
    <p:sldId id="896" r:id="rId44"/>
    <p:sldId id="898" r:id="rId45"/>
    <p:sldId id="899" r:id="rId46"/>
    <p:sldId id="900" r:id="rId47"/>
    <p:sldId id="902" r:id="rId48"/>
    <p:sldId id="903" r:id="rId49"/>
    <p:sldId id="904" r:id="rId50"/>
    <p:sldId id="905" r:id="rId51"/>
    <p:sldId id="925" r:id="rId52"/>
    <p:sldId id="926" r:id="rId53"/>
    <p:sldId id="942" r:id="rId54"/>
    <p:sldId id="943" r:id="rId55"/>
    <p:sldId id="945" r:id="rId56"/>
    <p:sldId id="1072" r:id="rId57"/>
    <p:sldId id="1073" r:id="rId58"/>
    <p:sldId id="1074" r:id="rId59"/>
    <p:sldId id="1075" r:id="rId60"/>
    <p:sldId id="1076" r:id="rId61"/>
    <p:sldId id="1077" r:id="rId62"/>
    <p:sldId id="1078" r:id="rId63"/>
    <p:sldId id="1079" r:id="rId64"/>
    <p:sldId id="1080" r:id="rId65"/>
    <p:sldId id="1081" r:id="rId66"/>
    <p:sldId id="1082" r:id="rId67"/>
    <p:sldId id="1083" r:id="rId68"/>
    <p:sldId id="1084" r:id="rId69"/>
    <p:sldId id="1085" r:id="rId70"/>
    <p:sldId id="1115" r:id="rId71"/>
    <p:sldId id="1087" r:id="rId72"/>
    <p:sldId id="1089" r:id="rId73"/>
    <p:sldId id="1090" r:id="rId74"/>
    <p:sldId id="1093" r:id="rId75"/>
    <p:sldId id="1116" r:id="rId76"/>
    <p:sldId id="1095" r:id="rId77"/>
    <p:sldId id="1096" r:id="rId78"/>
    <p:sldId id="1099" r:id="rId79"/>
    <p:sldId id="1100" r:id="rId80"/>
    <p:sldId id="1110" r:id="rId81"/>
    <p:sldId id="1111" r:id="rId82"/>
    <p:sldId id="1120" r:id="rId83"/>
    <p:sldId id="855" r:id="rId84"/>
  </p:sldIdLst>
  <p:sldSz cx="9144000" cy="6858000" type="screen4x3"/>
  <p:notesSz cx="6985000" cy="928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9686"/>
    <a:srgbClr val="9ED6CB"/>
    <a:srgbClr val="51B5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18" autoAdjust="0"/>
    <p:restoredTop sz="94532" autoAdjust="0"/>
  </p:normalViewPr>
  <p:slideViewPr>
    <p:cSldViewPr snapToGrid="0">
      <p:cViewPr varScale="1">
        <p:scale>
          <a:sx n="92" d="100"/>
          <a:sy n="92" d="100"/>
        </p:scale>
        <p:origin x="91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92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-2676" y="-108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745189709742186E-2"/>
          <c:y val="0.13467336469304969"/>
          <c:w val="0.78233255565276538"/>
          <c:h val="0.7465161854768153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6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6.1728395061728392E-3"/>
                  <c:y val="-0.1174136045494313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432098765432102E-3"/>
                  <c:y val="-0.147222222222222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8291854240044454E-17"/>
                  <c:y val="-0.147222222222222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6296296296296302E-3"/>
                  <c:y val="-0.152777777777777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0.133333333333333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4.6296296296296302E-3"/>
                  <c:y val="-0.119444444444444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3.08641975308642E-3"/>
                  <c:y val="-0.119444444444444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"/>
                  <c:y val="-0.113888888888888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0"/>
                  <c:y val="-0.155555555555555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0"/>
                  <c:y val="-0.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"/>
                  <c:y val="-0.297222222222222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0"/>
                  <c:y val="-0.33055555555555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1.5432009417941529E-3"/>
                  <c:y val="-0.396428571428571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Sheet1!$A$2:$A$14</c:f>
              <c:numCache>
                <c:formatCode>General</c:formatCode>
                <c:ptCount val="13"/>
                <c:pt idx="0">
                  <c:v>1900</c:v>
                </c:pt>
                <c:pt idx="1">
                  <c:v>1910</c:v>
                </c:pt>
                <c:pt idx="2">
                  <c:v>1920</c:v>
                </c:pt>
                <c:pt idx="3">
                  <c:v>1930</c:v>
                </c:pt>
                <c:pt idx="4">
                  <c:v>1940</c:v>
                </c:pt>
                <c:pt idx="5">
                  <c:v>1950</c:v>
                </c:pt>
                <c:pt idx="6">
                  <c:v>1960</c:v>
                </c:pt>
                <c:pt idx="7">
                  <c:v>1970</c:v>
                </c:pt>
                <c:pt idx="8">
                  <c:v>1980</c:v>
                </c:pt>
                <c:pt idx="9">
                  <c:v>1990</c:v>
                </c:pt>
                <c:pt idx="10">
                  <c:v>2000</c:v>
                </c:pt>
                <c:pt idx="11">
                  <c:v>2005</c:v>
                </c:pt>
                <c:pt idx="12">
                  <c:v>2014</c:v>
                </c:pt>
              </c:numCache>
            </c:num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10.3</c:v>
                </c:pt>
                <c:pt idx="1">
                  <c:v>13.5</c:v>
                </c:pt>
                <c:pt idx="2">
                  <c:v>13.9</c:v>
                </c:pt>
                <c:pt idx="3">
                  <c:v>14.2</c:v>
                </c:pt>
                <c:pt idx="4">
                  <c:v>11.6</c:v>
                </c:pt>
                <c:pt idx="5">
                  <c:v>10.3</c:v>
                </c:pt>
                <c:pt idx="6">
                  <c:v>9.6999999999999993</c:v>
                </c:pt>
                <c:pt idx="7">
                  <c:v>9.6</c:v>
                </c:pt>
                <c:pt idx="8">
                  <c:v>14.1</c:v>
                </c:pt>
                <c:pt idx="9">
                  <c:v>19.8</c:v>
                </c:pt>
                <c:pt idx="10">
                  <c:v>31.1</c:v>
                </c:pt>
                <c:pt idx="11">
                  <c:v>35.200000000000003</c:v>
                </c:pt>
                <c:pt idx="12">
                  <c:v>42.2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05780712"/>
        <c:axId val="205786592"/>
      </c:barChart>
      <c:catAx>
        <c:axId val="2057807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Year </a:t>
                </a:r>
              </a:p>
            </c:rich>
          </c:tx>
          <c:layout>
            <c:manualLayout>
              <c:xMode val="edge"/>
              <c:yMode val="edge"/>
              <c:x val="0.44748328219082911"/>
              <c:y val="0.9324268415311722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05786592"/>
        <c:crosses val="autoZero"/>
        <c:auto val="1"/>
        <c:lblAlgn val="ctr"/>
        <c:lblOffset val="100"/>
        <c:noMultiLvlLbl val="0"/>
      </c:catAx>
      <c:valAx>
        <c:axId val="2057865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 of Immigrants (in millions) </a:t>
                </a:r>
              </a:p>
            </c:rich>
          </c:tx>
          <c:layout>
            <c:manualLayout>
              <c:xMode val="edge"/>
              <c:yMode val="edge"/>
              <c:x val="0"/>
              <c:y val="0.1515289116467803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0578071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FF5110-2920-4478-B8AE-A323F50EC5F7}" type="datetimeFigureOut">
              <a:rPr lang="en-US" smtClean="0"/>
              <a:pPr/>
              <a:t>6/8/2017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29A671-5DB5-4FF9-849E-7C0134C344E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7703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06C758-2B27-446E-B6CE-5973D010575B}" type="datetimeFigureOut">
              <a:rPr lang="en-US" smtClean="0"/>
              <a:pPr/>
              <a:t>6/8/2017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158C4C-9288-4581-B2D2-B3BB815B1C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821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2200" dirty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793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126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713"/>
            <a:ext cx="5486400" cy="4113862"/>
          </a:xfrm>
          <a:noFill/>
          <a:ln/>
        </p:spPr>
        <p:txBody>
          <a:bodyPr/>
          <a:lstStyle/>
          <a:p>
            <a:r>
              <a:rPr lang="en-US" sz="2200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Source: U.S. Census Bureau, Annual Population Estimates by Age, Sex, Race, and Hispanic Origin</a:t>
            </a:r>
          </a:p>
        </p:txBody>
      </p:sp>
    </p:spTree>
    <p:extLst>
      <p:ext uri="{BB962C8B-B14F-4D97-AF65-F5344CB8AC3E}">
        <p14:creationId xmlns:p14="http://schemas.microsoft.com/office/powerpoint/2010/main" val="2022571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275"/>
            <a:fld id="{16C65A8F-1352-42A0-A532-A14B011B97BA}" type="slidenum">
              <a:rPr lang="en-US" smtClean="0">
                <a:latin typeface="Arial" pitchFamily="34" charset="0"/>
              </a:rPr>
              <a:pPr defTabSz="930275"/>
              <a:t>11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7329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275"/>
            <a:fld id="{16C65A8F-1352-42A0-A532-A14B011B97BA}" type="slidenum">
              <a:rPr lang="en-US" smtClean="0">
                <a:latin typeface="Arial" pitchFamily="34" charset="0"/>
              </a:rPr>
              <a:pPr defTabSz="930275"/>
              <a:t>12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39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083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2200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Source: U.S. Census Bureau, Annual Population Estimates by Sex, Race, and Hispanic Origin</a:t>
            </a:r>
          </a:p>
        </p:txBody>
      </p:sp>
    </p:spTree>
    <p:extLst>
      <p:ext uri="{BB962C8B-B14F-4D97-AF65-F5344CB8AC3E}">
        <p14:creationId xmlns:p14="http://schemas.microsoft.com/office/powerpoint/2010/main" val="1805650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4147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2200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Source: </a:t>
            </a:r>
            <a:r>
              <a:rPr lang="en-US" sz="2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2010-2014 American Community</a:t>
            </a:r>
            <a:r>
              <a:rPr lang="en-US" sz="2200" baseline="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Survey</a:t>
            </a:r>
            <a:r>
              <a:rPr lang="en-US" sz="2200" dirty="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.</a:t>
            </a:r>
            <a:endParaRPr lang="en-US" sz="2200" dirty="0">
              <a:latin typeface="Lucida Grande" charset="0"/>
              <a:ea typeface="Lucida Grande" charset="0"/>
              <a:cs typeface="Lucida Grande" charset="0"/>
              <a:sym typeface="Lucida Grand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674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0275"/>
            <a:fld id="{44C91010-EC38-43B5-867E-6B8E49157C7C}" type="slidenum">
              <a:rPr lang="en-US" smtClean="0">
                <a:latin typeface="Arial" pitchFamily="34" charset="0"/>
              </a:rPr>
              <a:pPr defTabSz="930275"/>
              <a:t>28</a:t>
            </a:fld>
            <a:endParaRPr lang="en-US" dirty="0" smtClean="0">
              <a:latin typeface="Arial" pitchFamily="34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Arial" pitchFamily="34" charset="0"/>
              </a:rPr>
              <a:t>Source: National</a:t>
            </a:r>
            <a:r>
              <a:rPr lang="en-US" baseline="0" dirty="0" smtClean="0">
                <a:latin typeface="Arial" pitchFamily="34" charset="0"/>
              </a:rPr>
              <a:t> Vital Statistics Reports, Vol. 62, No. 3, September 6, 2013.</a:t>
            </a:r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983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96913"/>
            <a:ext cx="4641850" cy="3481387"/>
          </a:xfrm>
          <a:solidFill>
            <a:srgbClr val="FFFFFF"/>
          </a:solidFill>
          <a:ln/>
        </p:spPr>
      </p:sp>
      <p:sp>
        <p:nvSpPr>
          <p:cNvPr id="1167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noFill/>
          <a:ln/>
        </p:spPr>
        <p:txBody>
          <a:bodyPr/>
          <a:lstStyle/>
          <a:p>
            <a:r>
              <a:rPr lang="en-US" sz="2200" smtClean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Source: U.S. Census Bureau, Population Estimates by Sex and Age.</a:t>
            </a:r>
          </a:p>
        </p:txBody>
      </p:sp>
    </p:spTree>
    <p:extLst>
      <p:ext uri="{BB962C8B-B14F-4D97-AF65-F5344CB8AC3E}">
        <p14:creationId xmlns:p14="http://schemas.microsoft.com/office/powerpoint/2010/main" val="833485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14861-74E4-4C57-857C-0DD7B861259D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54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August 2011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7A138-E9B4-6549-80AC-6079B279FFD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August 2011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7A138-E9B4-6549-80AC-6079B279FFD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89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40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45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August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0FF7A138-E9B4-6549-80AC-6079B279FF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August 2011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7A138-E9B4-6549-80AC-6079B279FFD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August 2011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7A138-E9B4-6549-80AC-6079B279FFD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August 2011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7A138-E9B4-6549-80AC-6079B279FFD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August 2011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7A138-E9B4-6549-80AC-6079B279FFD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August 2011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7A138-E9B4-6549-80AC-6079B279FFD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August 2011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7A138-E9B4-6549-80AC-6079B279FFD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white"/>
                </a:solidFill>
              </a:rPr>
              <a:t>August 2011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7A138-E9B4-6549-80AC-6079B279FFD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 descr="censusInterior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August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0FF7A138-E9B4-6549-80AC-6079B279FFD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4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5400" b="1" kern="1200">
          <a:solidFill>
            <a:schemeClr val="bg2">
              <a:lumMod val="25000"/>
            </a:schemeClr>
          </a:solidFill>
          <a:latin typeface="Baskerville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>
            <a:lumMod val="50000"/>
          </a:schemeClr>
        </a:buClr>
        <a:buFont typeface="Arial"/>
        <a:buChar char="•"/>
        <a:defRPr sz="3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tx2">
            <a:lumMod val="50000"/>
          </a:schemeClr>
        </a:buClr>
        <a:buFont typeface="Arial"/>
        <a:buChar char="–"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tx2">
            <a:lumMod val="50000"/>
          </a:schemeClr>
        </a:buClr>
        <a:buFont typeface="Arial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>
            <a:lumMod val="50000"/>
          </a:schemeClr>
        </a:buClr>
        <a:buFont typeface="Arial"/>
        <a:buChar char="–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tx2">
            <a:lumMod val="50000"/>
          </a:schemeClr>
        </a:buClr>
        <a:buFont typeface="Arial"/>
        <a:buChar char="»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www.google.com/url?sa=i&amp;rct=j&amp;q=&amp;esrc=s&amp;frm=1&amp;source=images&amp;cd=&amp;cad=rja&amp;uact=8&amp;docid=fXKUq7TH5G-4cM&amp;tbnid=4aXB-xrva0tQ-M:&amp;ved=0CAUQjRw&amp;url=http://americannutritionassociation.org/newsletter/usda-defines-food-deserts&amp;ei=oxrdU6fgJ-jfsASS14DQDQ&amp;bvm=bv.72197243,d.cWc&amp;psig=AFQjCNGTm9PFhjRb86qLiAXeZmVh5q7LqA&amp;ust=1407085601991901" TargetMode="Externa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9" descr="censusTitl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78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4916"/>
            <a:ext cx="8229600" cy="780685"/>
          </a:xfrm>
        </p:spPr>
        <p:txBody>
          <a:bodyPr anchor="ctr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dirty="0" smtClean="0">
                <a:solidFill>
                  <a:srgbClr val="846C5F"/>
                </a:solidFill>
                <a:latin typeface="Arial" pitchFamily="34" charset="0"/>
                <a:cs typeface="Arial" pitchFamily="34" charset="0"/>
              </a:rPr>
              <a:t>The Browning &amp; Greying of America: Implications for the Central Ohio Region      </a:t>
            </a:r>
            <a:endParaRPr lang="en-US" sz="2800" spc="-300" dirty="0" smtClean="0">
              <a:solidFill>
                <a:srgbClr val="846C5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411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1371600" y="6307799"/>
            <a:ext cx="6400800" cy="408683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>
            <a:noAutofit/>
          </a:bodyPr>
          <a:lstStyle/>
          <a:p>
            <a:pPr marL="0" indent="0" algn="ctr">
              <a:buFont typeface="Arial" charset="0"/>
              <a:buNone/>
            </a:pPr>
            <a:r>
              <a:rPr lang="en-US" sz="2800" dirty="0" smtClean="0">
                <a:solidFill>
                  <a:srgbClr val="846C5F"/>
                </a:solidFill>
              </a:rPr>
              <a:t>June 2017 </a:t>
            </a:r>
            <a:endParaRPr lang="en-US" sz="2800" dirty="0" smtClean="0">
              <a:solidFill>
                <a:srgbClr val="846C5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371600" y="4928900"/>
            <a:ext cx="6400800" cy="1274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lnSpc>
                <a:spcPct val="80000"/>
              </a:lnSpc>
              <a:spcBef>
                <a:spcPct val="20000"/>
              </a:spcBef>
              <a:buClr>
                <a:srgbClr val="FF9900"/>
              </a:buClr>
              <a:buSzPct val="60000"/>
              <a:buFont typeface="Monotype Sorts" charset="2"/>
              <a:buNone/>
              <a:defRPr/>
            </a:pPr>
            <a:r>
              <a:rPr lang="en-GB" sz="1600" kern="0" dirty="0">
                <a:latin typeface="+mn-lt"/>
                <a:ea typeface="+mn-ea"/>
                <a:cs typeface="+mn-cs"/>
              </a:rPr>
              <a:t> </a:t>
            </a:r>
          </a:p>
          <a:p>
            <a:pPr algn="ctr" defTabSz="914400">
              <a:lnSpc>
                <a:spcPct val="80000"/>
              </a:lnSpc>
              <a:spcBef>
                <a:spcPct val="20000"/>
              </a:spcBef>
              <a:buClr>
                <a:srgbClr val="FF9900"/>
              </a:buClr>
              <a:buSzPct val="60000"/>
              <a:buFont typeface="Monotype Sorts" charset="2"/>
              <a:buNone/>
              <a:defRPr/>
            </a:pPr>
            <a:r>
              <a:rPr lang="en-GB" sz="1600" kern="0" dirty="0">
                <a:latin typeface="+mn-lt"/>
                <a:ea typeface="+mn-ea"/>
                <a:cs typeface="+mn-cs"/>
              </a:rPr>
              <a:t>James H. Johnson, Jr. </a:t>
            </a:r>
            <a:endParaRPr lang="en-GB" sz="1600" kern="0" dirty="0" smtClean="0">
              <a:latin typeface="+mn-lt"/>
              <a:ea typeface="+mn-ea"/>
              <a:cs typeface="+mn-cs"/>
            </a:endParaRPr>
          </a:p>
          <a:p>
            <a:pPr algn="ctr" defTabSz="914400">
              <a:lnSpc>
                <a:spcPct val="80000"/>
              </a:lnSpc>
              <a:spcBef>
                <a:spcPct val="20000"/>
              </a:spcBef>
              <a:buClr>
                <a:srgbClr val="FF9900"/>
              </a:buClr>
              <a:buSzPct val="60000"/>
              <a:buFont typeface="Monotype Sorts" charset="2"/>
              <a:buNone/>
              <a:defRPr/>
            </a:pPr>
            <a:r>
              <a:rPr lang="en-GB" sz="1600" kern="0" dirty="0" smtClean="0">
                <a:latin typeface="+mn-lt"/>
                <a:ea typeface="+mn-ea"/>
                <a:cs typeface="+mn-cs"/>
              </a:rPr>
              <a:t> </a:t>
            </a:r>
            <a:r>
              <a:rPr lang="en-GB" sz="1600" kern="0" dirty="0">
                <a:latin typeface="+mn-lt"/>
                <a:ea typeface="+mn-ea"/>
                <a:cs typeface="+mn-cs"/>
              </a:rPr>
              <a:t>Frank Hawkins Kenan Institute of Private Enterprise </a:t>
            </a:r>
          </a:p>
          <a:p>
            <a:pPr algn="ctr" defTabSz="914400">
              <a:lnSpc>
                <a:spcPct val="80000"/>
              </a:lnSpc>
              <a:spcBef>
                <a:spcPct val="20000"/>
              </a:spcBef>
              <a:buClr>
                <a:srgbClr val="FF9900"/>
              </a:buClr>
              <a:buSzPct val="60000"/>
              <a:buFont typeface="Monotype Sorts" charset="2"/>
              <a:buNone/>
              <a:defRPr/>
            </a:pPr>
            <a:r>
              <a:rPr lang="en-GB" sz="1600" kern="0" dirty="0">
                <a:latin typeface="+mn-lt"/>
                <a:ea typeface="+mn-ea"/>
                <a:cs typeface="+mn-cs"/>
              </a:rPr>
              <a:t>Kenan-Flagler Business School </a:t>
            </a:r>
          </a:p>
          <a:p>
            <a:pPr algn="ctr" defTabSz="914400">
              <a:lnSpc>
                <a:spcPct val="80000"/>
              </a:lnSpc>
              <a:spcBef>
                <a:spcPct val="20000"/>
              </a:spcBef>
              <a:buClr>
                <a:srgbClr val="FF9900"/>
              </a:buClr>
              <a:buSzPct val="60000"/>
              <a:buFont typeface="Monotype Sorts" charset="2"/>
              <a:buNone/>
              <a:defRPr/>
            </a:pPr>
            <a:r>
              <a:rPr lang="en-GB" sz="1600" kern="0" dirty="0">
                <a:latin typeface="+mn-lt"/>
                <a:ea typeface="+mn-ea"/>
                <a:cs typeface="+mn-cs"/>
              </a:rPr>
              <a:t>University of North Carolina at Chapel Hill</a:t>
            </a:r>
          </a:p>
        </p:txBody>
      </p:sp>
    </p:spTree>
    <p:extLst>
      <p:ext uri="{BB962C8B-B14F-4D97-AF65-F5344CB8AC3E}">
        <p14:creationId xmlns:p14="http://schemas.microsoft.com/office/powerpoint/2010/main" val="831382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7"/>
          <p:cNvSpPr>
            <a:spLocks noGrp="1"/>
          </p:cNvSpPr>
          <p:nvPr>
            <p:ph type="title"/>
          </p:nvPr>
        </p:nvSpPr>
        <p:spPr>
          <a:xfrm>
            <a:off x="-45720" y="274638"/>
            <a:ext cx="9235440" cy="1143000"/>
          </a:xfrm>
        </p:spPr>
        <p:txBody>
          <a:bodyPr>
            <a:normAutofit fontScale="90000"/>
          </a:bodyPr>
          <a:lstStyle/>
          <a:p>
            <a:r>
              <a:rPr lang="en-US" sz="3500" dirty="0" smtClean="0"/>
              <a:t>MEDIAN AGE OF U.S. POPULATION BY RACE, HISPANIC ORIGIN &amp; GENDER, 2014</a:t>
            </a:r>
            <a:endParaRPr lang="en-US" sz="3500" dirty="0"/>
          </a:p>
        </p:txBody>
      </p:sp>
      <p:graphicFrame>
        <p:nvGraphicFramePr>
          <p:cNvPr id="8" name="Group 2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503" cy="4572000"/>
        </p:xfrm>
        <a:graphic>
          <a:graphicData uri="http://schemas.openxmlformats.org/drawingml/2006/table">
            <a:tbl>
              <a:tblPr/>
              <a:tblGrid>
                <a:gridCol w="2551951"/>
                <a:gridCol w="1731681"/>
                <a:gridCol w="2128378"/>
                <a:gridCol w="1817493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Race</a:t>
                      </a: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Total</a:t>
                      </a: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Male</a:t>
                      </a: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Female</a:t>
                      </a: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cs typeface="Times" charset="0"/>
                          <a:sym typeface="Gujarati MT" charset="0"/>
                        </a:rPr>
                        <a:t>United States</a:t>
                      </a: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37.7</a:t>
                      </a: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36.3</a:t>
                      </a: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39.0</a:t>
                      </a: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cs typeface="Times" charset="0"/>
                          <a:sym typeface="Gujarati MT" charset="0"/>
                        </a:rPr>
                        <a:t>White Alone</a:t>
                      </a: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40.4</a:t>
                      </a: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39.0</a:t>
                      </a: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39.6</a:t>
                      </a: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cs typeface="Times" charset="0"/>
                          <a:sym typeface="Gujarati MT" charset="0"/>
                        </a:rPr>
                        <a:t>White, Non-Hispanic</a:t>
                      </a: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43.1</a:t>
                      </a: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41.7</a:t>
                      </a: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41.8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Gujarati MT" charset="0"/>
                        <a:cs typeface="Gujarati MT" charset="0"/>
                        <a:sym typeface="Gujarati MT" charset="0"/>
                      </a:endParaRP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cs typeface="Times" charset="0"/>
                          <a:sym typeface="Gujarati MT" charset="0"/>
                        </a:rPr>
                        <a:t>Black Alone</a:t>
                      </a: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33.4</a:t>
                      </a: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31.6</a:t>
                      </a: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35.1</a:t>
                      </a: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cs typeface="Times" charset="0"/>
                          <a:sym typeface="Gujarati MT" charset="0"/>
                        </a:rPr>
                        <a:t>AI/AN Alone</a:t>
                      </a: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32.5</a:t>
                      </a: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31.1</a:t>
                      </a: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33.6</a:t>
                      </a: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Narrow" pitchFamily="34" charset="0"/>
                          <a:cs typeface="Times" charset="0"/>
                          <a:sym typeface="Gujarati MT" charset="0"/>
                        </a:rPr>
                        <a:t>Asian Alone</a:t>
                      </a: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36.5</a:t>
                      </a: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35.3</a:t>
                      </a: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37.7</a:t>
                      </a: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Narrow" pitchFamily="34" charset="0"/>
                          <a:cs typeface="Times" charset="0"/>
                          <a:sym typeface="Gujarati MT" charset="0"/>
                        </a:rPr>
                        <a:t>NH/PI Alone</a:t>
                      </a: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30.8</a:t>
                      </a: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30.3</a:t>
                      </a: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31.6</a:t>
                      </a: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Narrow" pitchFamily="34" charset="0"/>
                          <a:cs typeface="Times" charset="0"/>
                          <a:sym typeface="Gujarati MT" charset="0"/>
                        </a:rPr>
                        <a:t>Two or More Races</a:t>
                      </a: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19.6</a:t>
                      </a: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19.1</a:t>
                      </a: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20.2</a:t>
                      </a: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Narrow" pitchFamily="34" charset="0"/>
                          <a:cs typeface="Times" charset="0"/>
                          <a:sym typeface="Gujarati MT" charset="0"/>
                        </a:rPr>
                        <a:t>Hispanic</a:t>
                      </a: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28.4</a:t>
                      </a: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27.9</a:t>
                      </a: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29.1</a:t>
                      </a:r>
                    </a:p>
                  </a:txBody>
                  <a:tcPr marL="33273" marR="33273" marT="35719" marB="35719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June 2017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7A138-E9B4-6549-80AC-6079B279FFD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396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65760" y="274638"/>
            <a:ext cx="8412480" cy="1143000"/>
          </a:xfrm>
        </p:spPr>
        <p:txBody>
          <a:bodyPr/>
          <a:lstStyle/>
          <a:p>
            <a:r>
              <a:rPr lang="en-US" sz="4000" dirty="0" smtClean="0"/>
              <a:t>RELATIVE DISTRIBUTION OF U.S. BIRTHS BY RACE / ETHNICITY</a:t>
            </a:r>
          </a:p>
        </p:txBody>
      </p:sp>
      <p:graphicFrame>
        <p:nvGraphicFramePr>
          <p:cNvPr id="192515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5860141"/>
              </p:ext>
            </p:extLst>
          </p:nvPr>
        </p:nvGraphicFramePr>
        <p:xfrm>
          <a:off x="457200" y="1600200"/>
          <a:ext cx="8229601" cy="4572000"/>
        </p:xfrm>
        <a:graphic>
          <a:graphicData uri="http://schemas.openxmlformats.org/drawingml/2006/table">
            <a:tbl>
              <a:tblPr/>
              <a:tblGrid>
                <a:gridCol w="3095537"/>
                <a:gridCol w="1812022"/>
                <a:gridCol w="1661021"/>
                <a:gridCol w="1661021"/>
              </a:tblGrid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Race/Ethnicity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1990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2008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2011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White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66%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50%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49.6%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Blacks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17%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16%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15.0%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Hispanics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15%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26%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26.0%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Other 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2%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8%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9.4%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4836" name="TextBox 4"/>
          <p:cNvSpPr txBox="1">
            <a:spLocks noChangeArrowheads="1"/>
          </p:cNvSpPr>
          <p:nvPr/>
        </p:nvSpPr>
        <p:spPr bwMode="auto">
          <a:xfrm>
            <a:off x="4800600" y="6581775"/>
            <a:ext cx="3657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200" dirty="0">
                <a:latin typeface="Garamond" pitchFamily="18" charset="0"/>
              </a:rPr>
              <a:t>Source: </a:t>
            </a:r>
            <a:r>
              <a:rPr lang="en-US" sz="1200" dirty="0" smtClean="0">
                <a:latin typeface="Garamond" pitchFamily="18" charset="0"/>
              </a:rPr>
              <a:t>Johnson and Lichter (2010); </a:t>
            </a:r>
            <a:r>
              <a:rPr lang="en-US" sz="1200" dirty="0" err="1" smtClean="0">
                <a:latin typeface="Garamond" pitchFamily="18" charset="0"/>
              </a:rPr>
              <a:t>Tavernise</a:t>
            </a:r>
            <a:r>
              <a:rPr lang="en-US" sz="1200" dirty="0" smtClean="0">
                <a:latin typeface="Garamond" pitchFamily="18" charset="0"/>
              </a:rPr>
              <a:t> (2011).</a:t>
            </a:r>
            <a:endParaRPr lang="en-US" sz="1200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21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" y="274638"/>
            <a:ext cx="9052560" cy="1143000"/>
          </a:xfrm>
        </p:spPr>
        <p:txBody>
          <a:bodyPr/>
          <a:lstStyle/>
          <a:p>
            <a:r>
              <a:rPr lang="en-US" sz="4000" dirty="0" smtClean="0"/>
              <a:t>RELATIVE DISTRIBUTION OF U.S. POPULATION BY RACE / ETHNICITY</a:t>
            </a:r>
          </a:p>
        </p:txBody>
      </p:sp>
      <p:graphicFrame>
        <p:nvGraphicFramePr>
          <p:cNvPr id="192515" name="Group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1" cy="4572000"/>
        </p:xfrm>
        <a:graphic>
          <a:graphicData uri="http://schemas.openxmlformats.org/drawingml/2006/table">
            <a:tbl>
              <a:tblPr/>
              <a:tblGrid>
                <a:gridCol w="3878317"/>
                <a:gridCol w="2270235"/>
                <a:gridCol w="2081049"/>
              </a:tblGrid>
              <a:tr h="9144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Race/Ethnicity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2005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2050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White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67%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47%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Blacks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12.8%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13%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Hispanics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14%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29%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Asian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5%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9%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4836" name="TextBox 4"/>
          <p:cNvSpPr txBox="1">
            <a:spLocks noChangeArrowheads="1"/>
          </p:cNvSpPr>
          <p:nvPr/>
        </p:nvSpPr>
        <p:spPr bwMode="auto">
          <a:xfrm>
            <a:off x="4800600" y="6581775"/>
            <a:ext cx="3657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200" dirty="0">
                <a:latin typeface="Garamond" pitchFamily="18" charset="0"/>
              </a:rPr>
              <a:t>Source: Pew Research Center, 2008 *projected.</a:t>
            </a:r>
          </a:p>
        </p:txBody>
      </p:sp>
    </p:spTree>
    <p:extLst>
      <p:ext uri="{BB962C8B-B14F-4D97-AF65-F5344CB8AC3E}">
        <p14:creationId xmlns:p14="http://schemas.microsoft.com/office/powerpoint/2010/main" val="151574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Ohio Population Change, 2000-2010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0508801"/>
              </p:ext>
            </p:extLst>
          </p:nvPr>
        </p:nvGraphicFramePr>
        <p:xfrm>
          <a:off x="457200" y="1600200"/>
          <a:ext cx="8229600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Area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2010 Population</a:t>
                      </a:r>
                      <a:r>
                        <a:rPr lang="en-US" sz="2800" baseline="0" dirty="0" smtClean="0"/>
                        <a:t>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Absolute Change  2000-2010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Percent Change</a:t>
                      </a:r>
                      <a:r>
                        <a:rPr lang="en-US" sz="2800" baseline="0" dirty="0" smtClean="0"/>
                        <a:t> </a:t>
                      </a:r>
                    </a:p>
                    <a:p>
                      <a:r>
                        <a:rPr lang="en-US" sz="2800" baseline="0" dirty="0" smtClean="0"/>
                        <a:t>2000-2010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Midwest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66,972,887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2,480,998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  3.0%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Ohio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11,536,504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   183,364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  1.6%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Central</a:t>
                      </a:r>
                      <a:r>
                        <a:rPr lang="en-US" sz="2800" baseline="0" dirty="0" smtClean="0"/>
                        <a:t> Ohio Region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  2,182,348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   238,835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12.3%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5296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3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CENTRAL OHIO REGION POPULATION CHANGE BY RACE &amp; ETHNICITY, 2000-2010</a:t>
            </a:r>
            <a:endParaRPr lang="en-US" sz="3600" dirty="0"/>
          </a:p>
        </p:txBody>
      </p:sp>
      <p:graphicFrame>
        <p:nvGraphicFramePr>
          <p:cNvPr id="10" name="Group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005024"/>
              </p:ext>
            </p:extLst>
          </p:nvPr>
        </p:nvGraphicFramePr>
        <p:xfrm>
          <a:off x="457200" y="1600200"/>
          <a:ext cx="8230061" cy="4968240"/>
        </p:xfrm>
        <a:graphic>
          <a:graphicData uri="http://schemas.openxmlformats.org/drawingml/2006/table">
            <a:tbl>
              <a:tblPr/>
              <a:tblGrid>
                <a:gridCol w="2391366"/>
                <a:gridCol w="2003949"/>
                <a:gridCol w="2068438"/>
                <a:gridCol w="1766308"/>
              </a:tblGrid>
              <a:tr h="9857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Race</a:t>
                      </a:r>
                    </a:p>
                  </a:txBody>
                  <a:tcPr marL="90080" marR="9008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2010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Population</a:t>
                      </a:r>
                    </a:p>
                  </a:txBody>
                  <a:tcPr marL="90080" marR="9008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Absolute Change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2000 – 2010</a:t>
                      </a:r>
                    </a:p>
                  </a:txBody>
                  <a:tcPr marL="90080" marR="9008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Percentage Change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2000 - 2010</a:t>
                      </a:r>
                    </a:p>
                  </a:txBody>
                  <a:tcPr marL="90080" marR="9008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3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cs typeface="Times" charset="0"/>
                          <a:sym typeface="Gujarati MT" charset="0"/>
                        </a:rPr>
                        <a:t>Total</a:t>
                      </a:r>
                    </a:p>
                  </a:txBody>
                  <a:tcPr marL="90080" marR="9008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latin typeface="Arial"/>
                        </a:rPr>
                        <a:t>2,182,348</a:t>
                      </a: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latin typeface="Arial"/>
                        </a:rPr>
                        <a:t>238,835</a:t>
                      </a: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latin typeface="Arial"/>
                        </a:rPr>
                        <a:t>12.3%</a:t>
                      </a: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883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cs typeface="Times" charset="0"/>
                          <a:sym typeface="Gujarati MT" charset="0"/>
                        </a:rPr>
                        <a:t>Non-Hispanic</a:t>
                      </a:r>
                    </a:p>
                  </a:txBody>
                  <a:tcPr marL="90080" marR="9008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latin typeface="Arial"/>
                        </a:rPr>
                        <a:t>2,111,448</a:t>
                      </a: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latin typeface="Arial"/>
                        </a:rPr>
                        <a:t>199,025</a:t>
                      </a: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latin typeface="Arial"/>
                        </a:rPr>
                        <a:t>10.4%</a:t>
                      </a: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883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cs typeface="Times" charset="0"/>
                          <a:sym typeface="Gujarati MT" charset="0"/>
                        </a:rPr>
                        <a:t>White</a:t>
                      </a:r>
                    </a:p>
                  </a:txBody>
                  <a:tcPr marL="90080" marR="9008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latin typeface="Arial"/>
                        </a:rPr>
                        <a:t>1,717,299</a:t>
                      </a: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96,683</a:t>
                      </a:r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6.0</a:t>
                      </a:r>
                      <a:r>
                        <a:rPr lang="en-US" sz="2400" b="0" i="0" u="none" strike="noStrike" dirty="0">
                          <a:latin typeface="Arial"/>
                        </a:rPr>
                        <a:t>%</a:t>
                      </a: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883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cs typeface="Times" charset="0"/>
                          <a:sym typeface="Gujarati MT" charset="0"/>
                        </a:rPr>
                        <a:t>Black</a:t>
                      </a:r>
                    </a:p>
                  </a:txBody>
                  <a:tcPr marL="90080" marR="9008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 280,902</a:t>
                      </a:r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64,835</a:t>
                      </a:r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latin typeface="Arial"/>
                        </a:rPr>
                        <a:t>30.0%</a:t>
                      </a: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883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cs typeface="Times" charset="0"/>
                          <a:sym typeface="Gujarati MT" charset="0"/>
                        </a:rPr>
                        <a:t>AI/AN</a:t>
                      </a:r>
                    </a:p>
                  </a:txBody>
                  <a:tcPr marL="90080" marR="9008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    4,304</a:t>
                      </a:r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    -</a:t>
                      </a:r>
                      <a:r>
                        <a:rPr lang="en-US" sz="2400" b="0" i="0" u="none" strike="noStrike" dirty="0">
                          <a:latin typeface="Arial"/>
                        </a:rPr>
                        <a:t>183</a:t>
                      </a: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-</a:t>
                      </a:r>
                      <a:r>
                        <a:rPr lang="en-US" sz="2400" b="0" i="0" u="none" strike="noStrike" dirty="0">
                          <a:latin typeface="Arial"/>
                        </a:rPr>
                        <a:t>4.1%</a:t>
                      </a: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883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Narrow" pitchFamily="34" charset="0"/>
                          <a:cs typeface="Times" charset="0"/>
                          <a:sym typeface="Gujarati MT" charset="0"/>
                        </a:rPr>
                        <a:t>Asian</a:t>
                      </a:r>
                    </a:p>
                  </a:txBody>
                  <a:tcPr marL="90080" marR="9008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  58,348</a:t>
                      </a:r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20,586</a:t>
                      </a:r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54.5</a:t>
                      </a:r>
                      <a:r>
                        <a:rPr lang="en-US" sz="2400" b="0" i="0" u="none" strike="noStrike" dirty="0">
                          <a:latin typeface="Arial"/>
                        </a:rPr>
                        <a:t>%</a:t>
                      </a: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883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Narrow" pitchFamily="34" charset="0"/>
                          <a:cs typeface="Times" charset="0"/>
                          <a:sym typeface="Gujarati MT" charset="0"/>
                        </a:rPr>
                        <a:t>NH/PI</a:t>
                      </a:r>
                    </a:p>
                  </a:txBody>
                  <a:tcPr marL="90080" marR="9008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       922</a:t>
                      </a:r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     353</a:t>
                      </a:r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62.0</a:t>
                      </a:r>
                      <a:r>
                        <a:rPr lang="en-US" sz="2400" b="0" i="0" u="none" strike="noStrike" dirty="0">
                          <a:latin typeface="Arial"/>
                        </a:rPr>
                        <a:t>%</a:t>
                      </a: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883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Narrow" pitchFamily="34" charset="0"/>
                          <a:cs typeface="Times" charset="0"/>
                          <a:sym typeface="Gujarati MT" charset="0"/>
                        </a:rPr>
                        <a:t>Some other race </a:t>
                      </a:r>
                    </a:p>
                  </a:txBody>
                  <a:tcPr marL="90080" marR="9008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    3,749</a:t>
                      </a:r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     659</a:t>
                      </a:r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21.3</a:t>
                      </a:r>
                      <a:r>
                        <a:rPr lang="en-US" sz="2400" b="0" i="0" u="none" strike="noStrike" dirty="0">
                          <a:latin typeface="Arial"/>
                        </a:rPr>
                        <a:t>%</a:t>
                      </a: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883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Narrow" pitchFamily="34" charset="0"/>
                          <a:cs typeface="Times" charset="0"/>
                          <a:sym typeface="Gujarati MT" charset="0"/>
                        </a:rPr>
                        <a:t>2 or More Races</a:t>
                      </a:r>
                    </a:p>
                  </a:txBody>
                  <a:tcPr marL="90080" marR="9008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  45,924</a:t>
                      </a:r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 6,092</a:t>
                      </a:r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53.9</a:t>
                      </a:r>
                      <a:r>
                        <a:rPr lang="en-US" sz="2400" b="0" i="0" u="none" strike="noStrike" dirty="0">
                          <a:latin typeface="Arial"/>
                        </a:rPr>
                        <a:t>%</a:t>
                      </a: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883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 Narrow" pitchFamily="34" charset="0"/>
                          <a:cs typeface="Times" charset="0"/>
                          <a:sym typeface="Gujarati MT" charset="0"/>
                        </a:rPr>
                        <a:t>Hispanic</a:t>
                      </a:r>
                    </a:p>
                  </a:txBody>
                  <a:tcPr marL="90080" marR="9008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  70,900</a:t>
                      </a:r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39,810</a:t>
                      </a:r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latin typeface="Arial"/>
                        </a:rPr>
                        <a:t>128.0%</a:t>
                      </a: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70598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Female Median Age, Central Ohio Region, 2010-2014</a:t>
            </a:r>
            <a:endParaRPr lang="en-US" sz="2800" dirty="0"/>
          </a:p>
        </p:txBody>
      </p:sp>
      <p:graphicFrame>
        <p:nvGraphicFramePr>
          <p:cNvPr id="9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3375318"/>
              </p:ext>
            </p:extLst>
          </p:nvPr>
        </p:nvGraphicFramePr>
        <p:xfrm>
          <a:off x="152399" y="762008"/>
          <a:ext cx="8839201" cy="5962642"/>
        </p:xfrm>
        <a:graphic>
          <a:graphicData uri="http://schemas.openxmlformats.org/drawingml/2006/table">
            <a:tbl>
              <a:tblPr/>
              <a:tblGrid>
                <a:gridCol w="1802732"/>
                <a:gridCol w="2093495"/>
                <a:gridCol w="2093495"/>
                <a:gridCol w="1400383"/>
                <a:gridCol w="1449096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charset="0"/>
                      </a:endParaRPr>
                    </a:p>
                  </a:txBody>
                  <a:tcPr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charset="0"/>
                        </a:rPr>
                        <a:t>Total</a:t>
                      </a:r>
                    </a:p>
                  </a:txBody>
                  <a:tcPr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charset="0"/>
                        </a:rPr>
                        <a:t>White </a:t>
                      </a:r>
                    </a:p>
                  </a:txBody>
                  <a:tcPr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charset="0"/>
                        </a:rPr>
                        <a:t>Black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charset="0"/>
                      </a:endParaRPr>
                    </a:p>
                  </a:txBody>
                  <a:tcPr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charset="0"/>
                        </a:rPr>
                        <a:t>Latino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charset="0"/>
                      </a:endParaRPr>
                    </a:p>
                  </a:txBody>
                  <a:tcPr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Arial"/>
                        </a:rPr>
                        <a:t>Delaware  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38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39.4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34.9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23.8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Arial"/>
                        </a:rPr>
                        <a:t>Fairfield  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40.2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latin typeface="Arial"/>
                        </a:rPr>
                        <a:t>41.7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34.4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latin typeface="Arial"/>
                        </a:rPr>
                        <a:t>26.0</a:t>
                      </a:r>
                      <a:endParaRPr lang="en-US" sz="2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Arial"/>
                        </a:rPr>
                        <a:t>Fayette  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41.6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latin typeface="Arial"/>
                        </a:rPr>
                        <a:t>41.8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48.7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latin typeface="Arial"/>
                        </a:rPr>
                        <a:t>30.1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Arial"/>
                        </a:rPr>
                        <a:t>Franklin  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34.8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latin typeface="Arial"/>
                        </a:rPr>
                        <a:t>38.2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latin typeface="Arial"/>
                        </a:rPr>
                        <a:t>32.0</a:t>
                      </a:r>
                      <a:endParaRPr lang="en-US" sz="2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24.1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Arial"/>
                        </a:rPr>
                        <a:t>Hocking  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latin typeface="Arial"/>
                        </a:rPr>
                        <a:t>43.0</a:t>
                      </a:r>
                      <a:endParaRPr lang="en-US" sz="2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latin typeface="Arial"/>
                        </a:rPr>
                        <a:t>43.2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30.4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latin typeface="Arial"/>
                        </a:rPr>
                        <a:t>26.0</a:t>
                      </a:r>
                      <a:endParaRPr lang="en-US" sz="20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6575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Arial"/>
                        </a:rPr>
                        <a:t>Knox  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39.7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latin typeface="Arial"/>
                        </a:rPr>
                        <a:t>40.6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33.2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22.6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Arial"/>
                        </a:rPr>
                        <a:t>Licking  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40.7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latin typeface="Arial"/>
                        </a:rPr>
                        <a:t>41.8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33.9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23.5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Arial"/>
                        </a:rPr>
                        <a:t>Logan  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41.4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latin typeface="Arial"/>
                        </a:rPr>
                        <a:t>42.4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50.2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22.2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Arial"/>
                        </a:rPr>
                        <a:t>Madison  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41.8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latin typeface="Arial"/>
                        </a:rPr>
                        <a:t>42.3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43.5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NA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Arial"/>
                        </a:rPr>
                        <a:t>Marion  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42.3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latin typeface="Arial"/>
                        </a:rPr>
                        <a:t>40.6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38.4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22.4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Arial"/>
                        </a:rPr>
                        <a:t>Morrow  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41.6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latin typeface="Arial"/>
                        </a:rPr>
                        <a:t>41.8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19.7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20.1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Arial"/>
                        </a:rPr>
                        <a:t>Perry  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40.3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latin typeface="Arial"/>
                        </a:rPr>
                        <a:t>42.4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NA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NA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Arial"/>
                        </a:rPr>
                        <a:t>Pickaway  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40.5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latin typeface="Arial"/>
                        </a:rPr>
                        <a:t>42.3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18.6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23.5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Arial"/>
                        </a:rPr>
                        <a:t>Ross  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41.4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latin typeface="Arial"/>
                        </a:rPr>
                        <a:t>43.6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43.9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NA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latin typeface="Arial"/>
                        </a:rPr>
                        <a:t>Union  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37.6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42.2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33.9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latin typeface="Arial"/>
                        </a:rPr>
                        <a:t>27.3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1610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Ohio Population Change, 2010-2015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335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Area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2015 Population</a:t>
                      </a:r>
                      <a:r>
                        <a:rPr lang="en-US" sz="2800" baseline="0" dirty="0" smtClean="0"/>
                        <a:t>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Absolute Change  2010-2015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Percent Change</a:t>
                      </a:r>
                      <a:r>
                        <a:rPr lang="en-US" sz="2800" baseline="0" dirty="0" smtClean="0"/>
                        <a:t> </a:t>
                      </a:r>
                    </a:p>
                    <a:p>
                      <a:r>
                        <a:rPr lang="en-US" sz="2800" baseline="0" dirty="0" smtClean="0"/>
                        <a:t>2010-2015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Midwest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67,907,403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929,898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1.4%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Ohio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11,613,423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  76,919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0.7%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Central</a:t>
                      </a:r>
                      <a:r>
                        <a:rPr lang="en-US" sz="2800" baseline="0" dirty="0" smtClean="0"/>
                        <a:t> Ohio Region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  2,229,233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116,885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5.4%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414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Balance of Population Change Equation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Population Change = In-Flows – Out-Flows</a:t>
            </a:r>
            <a:br>
              <a:rPr lang="en-US" b="1" dirty="0"/>
            </a:br>
            <a:endParaRPr lang="en-US" b="1" dirty="0" smtClean="0"/>
          </a:p>
          <a:p>
            <a:pPr marL="0" indent="0">
              <a:buNone/>
            </a:pPr>
            <a:r>
              <a:rPr lang="en-US" dirty="0" smtClean="0"/>
              <a:t>where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	</a:t>
            </a:r>
            <a:r>
              <a:rPr lang="en-US" dirty="0" smtClean="0"/>
              <a:t>In-flows </a:t>
            </a:r>
            <a:r>
              <a:rPr lang="en-US" dirty="0"/>
              <a:t>= [Births + In-Migrants</a:t>
            </a:r>
            <a:r>
              <a:rPr lang="en-US" dirty="0" smtClean="0"/>
              <a:t>]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	 </a:t>
            </a:r>
            <a:r>
              <a:rPr lang="en-US" dirty="0"/>
              <a:t>&amp; 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 smtClean="0"/>
              <a:t> </a:t>
            </a:r>
            <a:r>
              <a:rPr lang="en-US" dirty="0"/>
              <a:t>Out-Flows =[Deaths + Out-Migrants]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13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Typology of Communities 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75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1800"/>
                <a:gridCol w="5257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Demographic</a:t>
                      </a:r>
                      <a:r>
                        <a:rPr lang="en-US" sz="1800" b="1" baseline="0" dirty="0" smtClean="0"/>
                        <a:t> Experience 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Drivers </a:t>
                      </a:r>
                      <a:endParaRPr lang="en-US" sz="1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Balanced Growth 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Births exceed</a:t>
                      </a:r>
                      <a:r>
                        <a:rPr lang="en-US" sz="1800" b="1" baseline="0" dirty="0" smtClean="0"/>
                        <a:t> deaths and in-migration exceeds out-migration. </a:t>
                      </a:r>
                      <a:endParaRPr lang="en-US" sz="1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Natural</a:t>
                      </a:r>
                      <a:r>
                        <a:rPr lang="en-US" sz="1800" b="1" baseline="0" dirty="0" smtClean="0"/>
                        <a:t> Growth 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Out-migration</a:t>
                      </a:r>
                      <a:r>
                        <a:rPr lang="en-US" sz="1800" b="1" baseline="0" dirty="0" smtClean="0"/>
                        <a:t> exceeds in-migration but this population loss is offset by an excess of births over deaths. </a:t>
                      </a:r>
                      <a:endParaRPr lang="en-US" sz="1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Migration</a:t>
                      </a:r>
                      <a:r>
                        <a:rPr lang="en-US" sz="1800" b="1" baseline="0" dirty="0" smtClean="0"/>
                        <a:t> Magnets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Deaths exceed</a:t>
                      </a:r>
                      <a:r>
                        <a:rPr lang="en-US" sz="1800" b="1" baseline="0" dirty="0" smtClean="0"/>
                        <a:t> births but population loss is averted because in-migration exceeds out-migration.</a:t>
                      </a:r>
                      <a:endParaRPr lang="en-US" sz="1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Dying</a:t>
                      </a:r>
                      <a:r>
                        <a:rPr lang="en-US" sz="1800" b="1" baseline="0" dirty="0" smtClean="0"/>
                        <a:t> 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Deaths</a:t>
                      </a:r>
                      <a:r>
                        <a:rPr lang="en-US" sz="1800" b="1" baseline="0" dirty="0" smtClean="0"/>
                        <a:t> exceed births and out-migration exceeds in-migration, resulting in population loss.</a:t>
                      </a:r>
                      <a:endParaRPr lang="en-US" sz="1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Biologicall</a:t>
                      </a:r>
                      <a:r>
                        <a:rPr lang="en-US" sz="1800" b="1" baseline="0" dirty="0" smtClean="0"/>
                        <a:t>y Declining 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In-migration exceeds out-migration</a:t>
                      </a:r>
                      <a:r>
                        <a:rPr lang="en-US" sz="1800" b="1" baseline="0" dirty="0" smtClean="0"/>
                        <a:t> but his net migration is not substantial enough to offset an excess of deaths over births</a:t>
                      </a:r>
                      <a:endParaRPr lang="en-US" sz="1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Emptying Out </a:t>
                      </a:r>
                      <a:endParaRPr 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Births exceed deaths but out-migration</a:t>
                      </a:r>
                      <a:r>
                        <a:rPr lang="en-US" sz="1800" b="1" baseline="0" dirty="0" smtClean="0"/>
                        <a:t> exceeds in-migration, resulting in net population loss </a:t>
                      </a:r>
                      <a:endParaRPr lang="en-US" sz="18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604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Types of Communities in the Central Ohio, 2010-2015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954185"/>
          <a:ext cx="8229600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Type of Community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Number 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Balanced Growth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8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Natural</a:t>
                      </a:r>
                      <a:r>
                        <a:rPr lang="en-US" sz="2800" baseline="0" dirty="0" smtClean="0"/>
                        <a:t> Growth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Migration Magnet</a:t>
                      </a:r>
                      <a:r>
                        <a:rPr lang="en-US" sz="2800" baseline="0" dirty="0" smtClean="0"/>
                        <a:t>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Emptying Out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6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Dying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Biologically Declining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562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OVERVIEW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5400" dirty="0" smtClean="0"/>
              <a:t>Two colorful demographic processes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5400" dirty="0" smtClean="0"/>
              <a:t>The Triple Whammy of Geographic Disadvantage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5400" dirty="0" smtClean="0"/>
              <a:t>Implications for Central Ohio Regional Competitiveness  </a:t>
            </a:r>
            <a:endParaRPr lang="en-US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Estimated Change Central Ohio, </a:t>
            </a:r>
            <a:br>
              <a:rPr lang="en-US" dirty="0" smtClean="0"/>
            </a:br>
            <a:r>
              <a:rPr lang="en-US" dirty="0" smtClean="0"/>
              <a:t>2010-2015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3836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7000"/>
                <a:gridCol w="1828800"/>
                <a:gridCol w="1981200"/>
                <a:gridCol w="1752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Area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Total Population Change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Natural Change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Net Migration 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dirty="0" smtClean="0"/>
                        <a:t>Central Ohio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latin typeface="Arial"/>
                        </a:rPr>
                        <a:t>116,885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latin typeface="Arial"/>
                        </a:rPr>
                        <a:t>67,035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latin typeface="Arial"/>
                        </a:rPr>
                        <a:t>50,856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2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2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2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2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2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947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Net Migration Central Ohio, </a:t>
            </a:r>
            <a:br>
              <a:rPr lang="en-US" dirty="0" smtClean="0"/>
            </a:br>
            <a:r>
              <a:rPr lang="en-US" dirty="0" smtClean="0"/>
              <a:t>2010-2015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425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1828800"/>
                <a:gridCol w="2362200"/>
                <a:gridCol w="1752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Area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Total Net Migration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International Net Migration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Domestic Net Migration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dirty="0" smtClean="0"/>
                        <a:t>Central Ohio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latin typeface="Arial"/>
                        </a:rPr>
                        <a:t>50,856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latin typeface="Arial"/>
                        </a:rPr>
                        <a:t>30,600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latin typeface="Arial"/>
                        </a:rPr>
                        <a:t>20,256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2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135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Balanced Growth Counties, 2010-2015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2357684"/>
              </p:ext>
            </p:extLst>
          </p:nvPr>
        </p:nvGraphicFramePr>
        <p:xfrm>
          <a:off x="457200" y="1600200"/>
          <a:ext cx="8229600" cy="5124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County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Total Population Change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Natural Change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Net Migration 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latin typeface="Arial"/>
                        </a:rPr>
                        <a:t>Franklin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latin typeface="Arial"/>
                        </a:rPr>
                        <a:t>88,177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latin typeface="Arial"/>
                        </a:rPr>
                        <a:t>50,736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latin typeface="Arial"/>
                        </a:rPr>
                        <a:t>38,692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latin typeface="Arial"/>
                        </a:rPr>
                        <a:t>Delaware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latin typeface="Arial"/>
                        </a:rPr>
                        <a:t>18,824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6,260</a:t>
                      </a:r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latin typeface="Arial"/>
                        </a:rPr>
                        <a:t>12,142</a:t>
                      </a: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latin typeface="Arial"/>
                        </a:rPr>
                        <a:t>Fairfield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5,256</a:t>
                      </a:r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2,676</a:t>
                      </a:r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2,349</a:t>
                      </a:r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latin typeface="Arial"/>
                        </a:rPr>
                        <a:t>Licking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4,090</a:t>
                      </a:r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2,482</a:t>
                      </a:r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1,653</a:t>
                      </a:r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latin typeface="Arial"/>
                        </a:rPr>
                        <a:t>Union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2,010</a:t>
                      </a:r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1,475</a:t>
                      </a:r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   472</a:t>
                      </a:r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latin typeface="Arial"/>
                        </a:rPr>
                        <a:t>Pickaway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1,300</a:t>
                      </a:r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   552</a:t>
                      </a:r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   763</a:t>
                      </a:r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latin typeface="Arial"/>
                        </a:rPr>
                        <a:t>Madison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   664</a:t>
                      </a:r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   200</a:t>
                      </a:r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   478</a:t>
                      </a:r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945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Natural Growth Counties, 2010-2015 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09599" y="1219203"/>
          <a:ext cx="8077200" cy="427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/>
                <a:gridCol w="2057400"/>
                <a:gridCol w="2057400"/>
                <a:gridCol w="2057400"/>
              </a:tblGrid>
              <a:tr h="1466619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County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Total Population Change</a:t>
                      </a:r>
                      <a:r>
                        <a:rPr lang="en-US" sz="2800" baseline="0" dirty="0" smtClean="0"/>
                        <a:t>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Natural Change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Net Migration </a:t>
                      </a:r>
                      <a:endParaRPr lang="en-US" sz="2800" dirty="0"/>
                    </a:p>
                  </a:txBody>
                  <a:tcPr/>
                </a:tc>
              </a:tr>
              <a:tr h="40128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latin typeface="Arial"/>
                        </a:rPr>
                        <a:t>Morrow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latin typeface="Arial"/>
                        </a:rPr>
                        <a:t>247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latin typeface="Arial"/>
                        </a:rPr>
                        <a:t>395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latin typeface="Arial"/>
                        </a:rPr>
                        <a:t>-152</a:t>
                      </a:r>
                    </a:p>
                  </a:txBody>
                  <a:tcPr marL="9525" marR="9525" marT="9525" marB="0" anchor="b"/>
                </a:tc>
              </a:tr>
              <a:tr h="401283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401283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401283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401283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401283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401283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861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Emptying Out Counties, 2010-2015 </a:t>
            </a:r>
            <a:endParaRPr lang="en-US" sz="4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1552752"/>
              </p:ext>
            </p:extLst>
          </p:nvPr>
        </p:nvGraphicFramePr>
        <p:xfrm>
          <a:off x="609600" y="1497724"/>
          <a:ext cx="7680960" cy="5124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0240"/>
                <a:gridCol w="1920240"/>
                <a:gridCol w="1920240"/>
                <a:gridCol w="1920240"/>
              </a:tblGrid>
              <a:tr h="1160342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County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Total Population</a:t>
                      </a:r>
                      <a:r>
                        <a:rPr lang="en-US" sz="2800" baseline="0" dirty="0" smtClean="0"/>
                        <a:t> Change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Natural Change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Net Migration </a:t>
                      </a:r>
                      <a:endParaRPr lang="en-US" sz="2800" dirty="0"/>
                    </a:p>
                  </a:txBody>
                  <a:tcPr/>
                </a:tc>
              </a:tr>
              <a:tr h="33107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latin typeface="Arial"/>
                        </a:rPr>
                        <a:t>Marion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latin typeface="Arial"/>
                        </a:rPr>
                        <a:t>-1,146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latin typeface="Arial"/>
                        </a:rPr>
                        <a:t>424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latin typeface="Arial"/>
                        </a:rPr>
                        <a:t>-1,471</a:t>
                      </a:r>
                    </a:p>
                  </a:txBody>
                  <a:tcPr marL="9525" marR="9525" marT="9525" marB="0" anchor="b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latin typeface="Arial"/>
                        </a:rPr>
                        <a:t>Ross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 -</a:t>
                      </a:r>
                      <a:r>
                        <a:rPr lang="en-US" sz="2400" b="0" i="0" u="none" strike="noStrike" dirty="0">
                          <a:latin typeface="Arial"/>
                        </a:rPr>
                        <a:t>894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latin typeface="Arial"/>
                        </a:rPr>
                        <a:t>190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 -</a:t>
                      </a:r>
                      <a:r>
                        <a:rPr lang="en-US" sz="2400" b="0" i="0" u="none" strike="noStrike" dirty="0">
                          <a:latin typeface="Arial"/>
                        </a:rPr>
                        <a:t>989</a:t>
                      </a:r>
                    </a:p>
                  </a:txBody>
                  <a:tcPr marL="9525" marR="9525" marT="9525" marB="0" anchor="b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latin typeface="Arial"/>
                        </a:rPr>
                        <a:t>Hocking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 -</a:t>
                      </a:r>
                      <a:r>
                        <a:rPr lang="en-US" sz="2400" b="0" i="0" u="none" strike="noStrike" dirty="0">
                          <a:latin typeface="Arial"/>
                        </a:rPr>
                        <a:t>884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89</a:t>
                      </a:r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 -</a:t>
                      </a:r>
                      <a:r>
                        <a:rPr lang="en-US" sz="2400" b="0" i="0" u="none" strike="noStrike" dirty="0">
                          <a:latin typeface="Arial"/>
                        </a:rPr>
                        <a:t>823</a:t>
                      </a:r>
                    </a:p>
                  </a:txBody>
                  <a:tcPr marL="9525" marR="9525" marT="9525" marB="0" anchor="b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latin typeface="Arial"/>
                        </a:rPr>
                        <a:t>Logan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 -</a:t>
                      </a:r>
                      <a:r>
                        <a:rPr lang="en-US" sz="2400" b="0" i="0" u="none" strike="noStrike" dirty="0">
                          <a:latin typeface="Arial"/>
                        </a:rPr>
                        <a:t>472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403</a:t>
                      </a:r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 -</a:t>
                      </a:r>
                      <a:r>
                        <a:rPr lang="en-US" sz="2400" b="0" i="0" u="none" strike="noStrike" dirty="0">
                          <a:latin typeface="Arial"/>
                        </a:rPr>
                        <a:t>856</a:t>
                      </a:r>
                    </a:p>
                  </a:txBody>
                  <a:tcPr marL="9525" marR="9525" marT="9525" marB="0" anchor="b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latin typeface="Arial"/>
                        </a:rPr>
                        <a:t>Fayette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 -</a:t>
                      </a:r>
                      <a:r>
                        <a:rPr lang="en-US" sz="2400" b="0" i="0" u="none" strike="noStrike" dirty="0">
                          <a:latin typeface="Arial"/>
                        </a:rPr>
                        <a:t>351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 59</a:t>
                      </a:r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 -</a:t>
                      </a:r>
                      <a:r>
                        <a:rPr lang="en-US" sz="2400" b="0" i="0" u="none" strike="noStrike" dirty="0">
                          <a:latin typeface="Arial"/>
                        </a:rPr>
                        <a:t>444</a:t>
                      </a:r>
                    </a:p>
                  </a:txBody>
                  <a:tcPr marL="9525" marR="9525" marT="9525" marB="0" anchor="b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latin typeface="Arial"/>
                        </a:rPr>
                        <a:t>Perry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   -</a:t>
                      </a:r>
                      <a:r>
                        <a:rPr lang="en-US" sz="2400" b="0" i="0" u="none" strike="noStrike" dirty="0">
                          <a:latin typeface="Arial"/>
                        </a:rPr>
                        <a:t>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443</a:t>
                      </a:r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 smtClean="0">
                          <a:latin typeface="Arial"/>
                        </a:rPr>
                        <a:t>   -</a:t>
                      </a:r>
                      <a:r>
                        <a:rPr lang="en-US" sz="2400" b="0" i="0" u="none" strike="noStrike" dirty="0">
                          <a:latin typeface="Arial"/>
                        </a:rPr>
                        <a:t>463</a:t>
                      </a:r>
                    </a:p>
                  </a:txBody>
                  <a:tcPr marL="9525" marR="9525" marT="9525" marB="0" anchor="b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24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0" i="0" u="none" strike="noStrike"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2400" b="0" i="0" u="none" strike="noStrike" dirty="0">
                        <a:latin typeface="Arial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216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 smtClean="0"/>
              <a:t>The “Graying” of America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Silver Tsunami is about to hit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69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Drivers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Changes in Longevity </a:t>
            </a:r>
          </a:p>
          <a:p>
            <a:endParaRPr lang="en-US" b="1" dirty="0"/>
          </a:p>
          <a:p>
            <a:r>
              <a:rPr lang="en-US" b="1" dirty="0" smtClean="0"/>
              <a:t>Declining Fertility </a:t>
            </a:r>
          </a:p>
          <a:p>
            <a:endParaRPr lang="en-US" b="1" dirty="0"/>
          </a:p>
          <a:p>
            <a:r>
              <a:rPr lang="en-US" b="1" dirty="0" smtClean="0"/>
              <a:t>Aging of Boomer Cohort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1935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Average Life Expectancy through History 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600200"/>
          <a:ext cx="8229600" cy="4541520"/>
        </p:xfrm>
        <a:graphic>
          <a:graphicData uri="http://schemas.openxmlformats.org/drawingml/2006/table">
            <a:tbl>
              <a:tblPr firstRow="1" bandRow="1"/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Period </a:t>
                      </a:r>
                      <a:endParaRPr lang="en-US" sz="320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Life Expectancy</a:t>
                      </a:r>
                      <a:r>
                        <a:rPr lang="en-US" sz="3200" baseline="0" dirty="0" smtClean="0"/>
                        <a:t> </a:t>
                      </a:r>
                      <a:endParaRPr lang="en-US" sz="320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Cro-Magnon Era </a:t>
                      </a:r>
                      <a:endParaRPr lang="en-US" sz="320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  18</a:t>
                      </a:r>
                      <a:endParaRPr lang="en-US" sz="320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The Renaissance </a:t>
                      </a:r>
                      <a:endParaRPr lang="en-US" sz="320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  30</a:t>
                      </a:r>
                      <a:endParaRPr lang="en-US" sz="320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America in 1850</a:t>
                      </a:r>
                      <a:endParaRPr lang="en-US" sz="320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  43</a:t>
                      </a:r>
                      <a:endParaRPr lang="en-US" sz="320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America</a:t>
                      </a:r>
                      <a:r>
                        <a:rPr lang="en-US" sz="3200" baseline="0" dirty="0" smtClean="0"/>
                        <a:t> Today </a:t>
                      </a:r>
                      <a:endParaRPr lang="en-US" sz="320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  78</a:t>
                      </a:r>
                      <a:endParaRPr lang="en-US" sz="320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Developed</a:t>
                      </a:r>
                      <a:r>
                        <a:rPr lang="en-US" sz="3200" baseline="0" dirty="0" smtClean="0"/>
                        <a:t> World in 2030</a:t>
                      </a:r>
                      <a:endParaRPr lang="en-US" sz="320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101</a:t>
                      </a:r>
                      <a:endParaRPr lang="en-US" sz="320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Source: </a:t>
                      </a:r>
                      <a:r>
                        <a:rPr lang="en-US" sz="1400" dirty="0" err="1" smtClean="0"/>
                        <a:t>Arrison</a:t>
                      </a:r>
                      <a:r>
                        <a:rPr lang="en-US" sz="1400" dirty="0" smtClean="0"/>
                        <a:t> (2011)</a:t>
                      </a:r>
                      <a:endParaRPr lang="en-US" sz="140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736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" y="274638"/>
            <a:ext cx="8869680" cy="1143000"/>
          </a:xfrm>
        </p:spPr>
        <p:txBody>
          <a:bodyPr/>
          <a:lstStyle/>
          <a:p>
            <a:r>
              <a:rPr lang="en-US" sz="4000" dirty="0" smtClean="0"/>
              <a:t>TOTAL FERTILITY RATES FOR U.S. WOMEN BY RACE/ETHNICITY, 2012</a:t>
            </a:r>
          </a:p>
        </p:txBody>
      </p:sp>
      <p:graphicFrame>
        <p:nvGraphicFramePr>
          <p:cNvPr id="192515" name="Group 3"/>
          <p:cNvGraphicFramePr>
            <a:graphicFrameLocks noGrp="1"/>
          </p:cNvGraphicFramePr>
          <p:nvPr>
            <p:ph idx="1"/>
            <p:extLst/>
          </p:nvPr>
        </p:nvGraphicFramePr>
        <p:xfrm>
          <a:off x="450270" y="1519224"/>
          <a:ext cx="8230470" cy="5120640"/>
        </p:xfrm>
        <a:graphic>
          <a:graphicData uri="http://schemas.openxmlformats.org/drawingml/2006/table">
            <a:tbl>
              <a:tblPr/>
              <a:tblGrid>
                <a:gridCol w="5191527"/>
                <a:gridCol w="3038943"/>
              </a:tblGrid>
              <a:tr h="73152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Race/Ethnicity</a:t>
                      </a:r>
                    </a:p>
                  </a:txBody>
                  <a:tcPr marL="151946" marR="151946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Total Fertility Rate</a:t>
                      </a:r>
                    </a:p>
                  </a:txBody>
                  <a:tcPr marL="151946" marR="151946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All Races </a:t>
                      </a:r>
                    </a:p>
                  </a:txBody>
                  <a:tcPr marL="151946" marR="151946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1.88</a:t>
                      </a:r>
                    </a:p>
                  </a:txBody>
                  <a:tcPr marL="151946" marR="151946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Hispanic</a:t>
                      </a:r>
                    </a:p>
                  </a:txBody>
                  <a:tcPr marL="151946" marR="151946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2.18</a:t>
                      </a:r>
                    </a:p>
                  </a:txBody>
                  <a:tcPr marL="151946" marR="151946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Non-Hispanic White</a:t>
                      </a:r>
                    </a:p>
                  </a:txBody>
                  <a:tcPr marL="151946" marR="151946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1.76</a:t>
                      </a:r>
                    </a:p>
                  </a:txBody>
                  <a:tcPr marL="151946" marR="151946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Blacks</a:t>
                      </a:r>
                    </a:p>
                  </a:txBody>
                  <a:tcPr marL="151946" marR="151946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1.90</a:t>
                      </a:r>
                    </a:p>
                  </a:txBody>
                  <a:tcPr marL="151946" marR="151946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Asian</a:t>
                      </a:r>
                    </a:p>
                  </a:txBody>
                  <a:tcPr marL="151946" marR="151946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1.77</a:t>
                      </a:r>
                    </a:p>
                  </a:txBody>
                  <a:tcPr marL="151946" marR="151946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Native American</a:t>
                      </a:r>
                    </a:p>
                  </a:txBody>
                  <a:tcPr marL="151946" marR="151946" anchor="ctr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Pct val="60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</a:rPr>
                        <a:t>1.35</a:t>
                      </a:r>
                    </a:p>
                  </a:txBody>
                  <a:tcPr marL="151946" marR="151946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841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U.S. POPULATION CHANGE BY AGE, 2000-2010</a:t>
            </a:r>
            <a:endParaRPr lang="en-US" sz="4000" dirty="0"/>
          </a:p>
        </p:txBody>
      </p:sp>
      <p:graphicFrame>
        <p:nvGraphicFramePr>
          <p:cNvPr id="8" name="Group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8465520"/>
              </p:ext>
            </p:extLst>
          </p:nvPr>
        </p:nvGraphicFramePr>
        <p:xfrm>
          <a:off x="457200" y="1600200"/>
          <a:ext cx="8230399" cy="4633685"/>
        </p:xfrm>
        <a:graphic>
          <a:graphicData uri="http://schemas.openxmlformats.org/drawingml/2006/table">
            <a:tbl>
              <a:tblPr/>
              <a:tblGrid>
                <a:gridCol w="1626312"/>
                <a:gridCol w="2570877"/>
                <a:gridCol w="2099156"/>
                <a:gridCol w="1934054"/>
              </a:tblGrid>
              <a:tr h="10813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Age</a:t>
                      </a:r>
                    </a:p>
                  </a:txBody>
                  <a:tcPr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2010</a:t>
                      </a:r>
                    </a:p>
                  </a:txBody>
                  <a:tcPr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Absolute Change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2000 - 2010</a:t>
                      </a:r>
                    </a:p>
                  </a:txBody>
                  <a:tcPr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Percentage Change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2000 - 2010</a:t>
                      </a:r>
                    </a:p>
                  </a:txBody>
                  <a:tcPr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31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&lt;25</a:t>
                      </a:r>
                    </a:p>
                  </a:txBody>
                  <a:tcPr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latin typeface="Arial"/>
                        </a:rPr>
                        <a:t>104,853,555</a:t>
                      </a: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latin typeface="Arial"/>
                        </a:rPr>
                        <a:t>5,416,289</a:t>
                      </a: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latin typeface="Arial"/>
                        </a:rPr>
                        <a:t>5.4%</a:t>
                      </a: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000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25-44</a:t>
                      </a:r>
                    </a:p>
                  </a:txBody>
                  <a:tcPr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latin typeface="Arial"/>
                        </a:rPr>
                        <a:t>82,134,554</a:t>
                      </a: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latin typeface="Arial"/>
                        </a:rPr>
                        <a:t>-2,905,697</a:t>
                      </a: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latin typeface="Arial"/>
                        </a:rPr>
                        <a:t>-3.4%</a:t>
                      </a: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7498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45-64</a:t>
                      </a:r>
                    </a:p>
                  </a:txBody>
                  <a:tcPr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latin typeface="Arial"/>
                        </a:rPr>
                        <a:t>81,489,445</a:t>
                      </a: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latin typeface="Arial"/>
                        </a:rPr>
                        <a:t>19,536,809</a:t>
                      </a: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latin typeface="Arial"/>
                        </a:rPr>
                        <a:t>31.5%</a:t>
                      </a: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7000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65+</a:t>
                      </a:r>
                    </a:p>
                  </a:txBody>
                  <a:tcPr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latin typeface="Arial"/>
                        </a:rPr>
                        <a:t>40,267,984</a:t>
                      </a: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latin typeface="Arial"/>
                        </a:rPr>
                        <a:t>5,276,231</a:t>
                      </a: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latin typeface="Arial"/>
                        </a:rPr>
                        <a:t>15.1%</a:t>
                      </a:r>
                    </a:p>
                  </a:txBody>
                  <a:tcPr marL="9525" marR="9525" marT="9525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66749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Narrow" pitchFamily="34" charset="0"/>
                          <a:cs typeface="Times" charset="0"/>
                          <a:sym typeface="Gujarati MT" charset="0"/>
                        </a:rPr>
                        <a:t>TOTAL</a:t>
                      </a:r>
                    </a:p>
                  </a:txBody>
                  <a:tcPr anchor="ctr" horzOverflow="overflow">
                    <a:lnL w="508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latin typeface="Arial"/>
                        </a:rPr>
                        <a:t>308,745,538</a:t>
                      </a:r>
                    </a:p>
                  </a:txBody>
                  <a:tcPr marL="9525" marR="9525" marT="9525" marB="0" anchor="b">
                    <a:lnL w="508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latin typeface="Arial"/>
                        </a:rPr>
                        <a:t>27,323,632</a:t>
                      </a:r>
                    </a:p>
                  </a:txBody>
                  <a:tcPr marL="9525" marR="9525" marT="9525" marB="0" anchor="b">
                    <a:lnL w="508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latin typeface="Arial"/>
                        </a:rPr>
                        <a:t>9.7%</a:t>
                      </a:r>
                    </a:p>
                  </a:txBody>
                  <a:tcPr marL="9525" marR="9525" marT="9525" marB="0" anchor="b">
                    <a:lnL w="508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4265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3600" dirty="0" smtClean="0"/>
              <a:t>Two ‘colorful’ demographic processes are drivers of change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Browning &amp; Graying of America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48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3525"/>
            <a:ext cx="9144000" cy="53244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1106" t="34452" r="59309" b="54252"/>
          <a:stretch/>
        </p:blipFill>
        <p:spPr>
          <a:xfrm>
            <a:off x="5589639" y="471025"/>
            <a:ext cx="3067666" cy="1291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38989" y="481911"/>
            <a:ext cx="309612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The Drug Overdose Crisis in 1999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368704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33" y="1533525"/>
            <a:ext cx="8829367" cy="53244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1485" t="35582" r="59811" b="54028"/>
          <a:stretch/>
        </p:blipFill>
        <p:spPr>
          <a:xfrm>
            <a:off x="5642343" y="570171"/>
            <a:ext cx="2785731" cy="1187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30425" y="219529"/>
            <a:ext cx="309612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 Drug Overdose Crisis in 2014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526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800" dirty="0" smtClean="0"/>
              <a:t>U.S. POPULATION TURNING 50, 55, 62, AND 65 YEARS OF AGE, (2007-2015)</a:t>
            </a:r>
            <a:endParaRPr lang="en-US" sz="3800" dirty="0"/>
          </a:p>
        </p:txBody>
      </p:sp>
      <p:graphicFrame>
        <p:nvGraphicFramePr>
          <p:cNvPr id="10" name="Group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8848" cy="4572000"/>
        </p:xfrm>
        <a:graphic>
          <a:graphicData uri="http://schemas.openxmlformats.org/drawingml/2006/table">
            <a:tbl>
              <a:tblPr/>
              <a:tblGrid>
                <a:gridCol w="3344028"/>
                <a:gridCol w="1312214"/>
                <a:gridCol w="1252952"/>
                <a:gridCol w="1159827"/>
                <a:gridCol w="1159827"/>
              </a:tblGrid>
              <a:tr h="14372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Arial Narrow" pitchFamily="34" charset="0"/>
                        <a:ea typeface="ヒラギノ角ゴ ProN W6" charset="0"/>
                        <a:cs typeface="ヒラギノ角ゴ ProN W6" charset="0"/>
                        <a:sym typeface="Gill Sans" charset="0"/>
                      </a:endParaRPr>
                    </a:p>
                  </a:txBody>
                  <a:tcPr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Age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50</a:t>
                      </a:r>
                    </a:p>
                  </a:txBody>
                  <a:tcPr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Age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55</a:t>
                      </a:r>
                    </a:p>
                  </a:txBody>
                  <a:tcPr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Age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62</a:t>
                      </a:r>
                    </a:p>
                  </a:txBody>
                  <a:tcPr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Age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ill Sans" charset="0"/>
                          <a:cs typeface="Gill Sans" charset="0"/>
                          <a:sym typeface="Gill Sans" charset="0"/>
                        </a:rPr>
                        <a:t>65</a:t>
                      </a:r>
                    </a:p>
                  </a:txBody>
                  <a:tcPr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3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cs typeface="Times" charset="0"/>
                          <a:sym typeface="Gujarati MT" charset="0"/>
                        </a:rPr>
                        <a:t>Average Number/Day</a:t>
                      </a:r>
                    </a:p>
                  </a:txBody>
                  <a:tcPr anchor="ctr" horzOverflow="overflow">
                    <a:lnL w="508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12,344</a:t>
                      </a:r>
                    </a:p>
                  </a:txBody>
                  <a:tcPr anchor="ctr" horzOverflow="overflow">
                    <a:lnL w="508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11,541</a:t>
                      </a:r>
                    </a:p>
                  </a:txBody>
                  <a:tcPr anchor="ctr" horzOverflow="overflow">
                    <a:lnL w="508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9,221</a:t>
                      </a:r>
                    </a:p>
                  </a:txBody>
                  <a:tcPr anchor="ctr" horzOverflow="overflow">
                    <a:lnL w="508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8,032</a:t>
                      </a:r>
                    </a:p>
                  </a:txBody>
                  <a:tcPr anchor="ctr" horzOverflow="overflow">
                    <a:lnL w="508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15968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cs typeface="Times" charset="0"/>
                          <a:sym typeface="Gujarati MT" charset="0"/>
                        </a:rPr>
                        <a:t>Average Number/Minute</a:t>
                      </a:r>
                    </a:p>
                  </a:txBody>
                  <a:tcPr anchor="ctr" horzOverflow="overflow">
                    <a:lnL w="508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8.6</a:t>
                      </a:r>
                    </a:p>
                  </a:txBody>
                  <a:tcPr anchor="ctr" horzOverflow="overflow">
                    <a:lnL w="508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8.0</a:t>
                      </a:r>
                    </a:p>
                  </a:txBody>
                  <a:tcPr anchor="ctr" horzOverflow="overflow">
                    <a:lnL w="508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6.4</a:t>
                      </a:r>
                    </a:p>
                  </a:txBody>
                  <a:tcPr anchor="ctr" horzOverflow="overflow">
                    <a:lnL w="508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414141"/>
                        </a:buClr>
                        <a:buSzPct val="81000"/>
                        <a:buFont typeface="Gill Sans Light" charset="0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5.6</a:t>
                      </a:r>
                    </a:p>
                  </a:txBody>
                  <a:tcPr anchor="ctr" horzOverflow="overflow">
                    <a:lnL w="508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08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08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June 2017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7A138-E9B4-6549-80AC-6079B279FFD2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392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2" y="11271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9488" y="288925"/>
            <a:ext cx="7191375" cy="42227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2" b="1">
                <a:solidFill>
                  <a:srgbClr val="4A452A"/>
                </a:solidFill>
                <a:latin typeface="Arial"/>
                <a:cs typeface="+mn-cs"/>
              </a:rPr>
              <a:t>Absolute and Percent Population</a:t>
            </a:r>
          </a:p>
        </p:txBody>
      </p:sp>
      <p:sp>
        <p:nvSpPr>
          <p:cNvPr id="53252" name="TextBox 3"/>
          <p:cNvSpPr txBox="1">
            <a:spLocks noChangeArrowheads="1"/>
          </p:cNvSpPr>
          <p:nvPr/>
        </p:nvSpPr>
        <p:spPr bwMode="auto">
          <a:xfrm>
            <a:off x="1695450" y="838200"/>
            <a:ext cx="5754688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4A452A"/>
                </a:solidFill>
                <a:latin typeface="Arial" charset="0"/>
              </a:rPr>
              <a:t>Change by Age, 2000-2010</a:t>
            </a:r>
          </a:p>
        </p:txBody>
      </p:sp>
      <p:sp>
        <p:nvSpPr>
          <p:cNvPr id="53253" name="TextBox 4"/>
          <p:cNvSpPr txBox="1">
            <a:spLocks noChangeArrowheads="1"/>
          </p:cNvSpPr>
          <p:nvPr/>
        </p:nvSpPr>
        <p:spPr bwMode="auto">
          <a:xfrm>
            <a:off x="549275" y="1658938"/>
            <a:ext cx="479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FFFF"/>
                </a:solidFill>
              </a:rPr>
              <a:t>Age</a:t>
            </a:r>
          </a:p>
        </p:txBody>
      </p:sp>
      <p:sp>
        <p:nvSpPr>
          <p:cNvPr id="53254" name="TextBox 5"/>
          <p:cNvSpPr txBox="1">
            <a:spLocks noChangeArrowheads="1"/>
          </p:cNvSpPr>
          <p:nvPr/>
        </p:nvSpPr>
        <p:spPr bwMode="auto">
          <a:xfrm>
            <a:off x="549275" y="2414588"/>
            <a:ext cx="971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/>
              <a:t>All Ages</a:t>
            </a:r>
          </a:p>
        </p:txBody>
      </p:sp>
      <p:sp>
        <p:nvSpPr>
          <p:cNvPr id="53255" name="TextBox 6"/>
          <p:cNvSpPr txBox="1">
            <a:spLocks noChangeArrowheads="1"/>
          </p:cNvSpPr>
          <p:nvPr/>
        </p:nvSpPr>
        <p:spPr bwMode="auto">
          <a:xfrm>
            <a:off x="549275" y="3236913"/>
            <a:ext cx="460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/>
              <a:t>&lt;25</a:t>
            </a:r>
          </a:p>
        </p:txBody>
      </p:sp>
      <p:sp>
        <p:nvSpPr>
          <p:cNvPr id="53256" name="TextBox 7"/>
          <p:cNvSpPr txBox="1">
            <a:spLocks noChangeArrowheads="1"/>
          </p:cNvSpPr>
          <p:nvPr/>
        </p:nvSpPr>
        <p:spPr bwMode="auto">
          <a:xfrm>
            <a:off x="3292475" y="1658938"/>
            <a:ext cx="185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FFFFFF"/>
                </a:solidFill>
              </a:rPr>
              <a:t>United States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53257" name="TextBox 8"/>
          <p:cNvSpPr txBox="1">
            <a:spLocks noChangeArrowheads="1"/>
          </p:cNvSpPr>
          <p:nvPr/>
        </p:nvSpPr>
        <p:spPr bwMode="auto">
          <a:xfrm>
            <a:off x="3292475" y="2414588"/>
            <a:ext cx="12303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/>
              <a:t>27,323,632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292475" y="2779713"/>
            <a:ext cx="941388" cy="304800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2" dirty="0" smtClean="0">
                <a:latin typeface="Calibri"/>
                <a:cs typeface="+mn-cs"/>
              </a:rPr>
              <a:t>(9.7%)</a:t>
            </a:r>
            <a:endParaRPr lang="en-US" sz="2402" dirty="0">
              <a:latin typeface="Calibri"/>
              <a:cs typeface="+mn-cs"/>
            </a:endParaRPr>
          </a:p>
        </p:txBody>
      </p:sp>
      <p:sp>
        <p:nvSpPr>
          <p:cNvPr id="53259" name="TextBox 10"/>
          <p:cNvSpPr txBox="1">
            <a:spLocks noChangeArrowheads="1"/>
          </p:cNvSpPr>
          <p:nvPr/>
        </p:nvSpPr>
        <p:spPr bwMode="auto">
          <a:xfrm>
            <a:off x="3292475" y="3236913"/>
            <a:ext cx="10017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/>
              <a:t>5,416,292</a:t>
            </a:r>
            <a:endParaRPr lang="en-US" sz="2400" dirty="0"/>
          </a:p>
        </p:txBody>
      </p:sp>
      <p:sp>
        <p:nvSpPr>
          <p:cNvPr id="53260" name="TextBox 11"/>
          <p:cNvSpPr txBox="1">
            <a:spLocks noChangeArrowheads="1"/>
          </p:cNvSpPr>
          <p:nvPr/>
        </p:nvSpPr>
        <p:spPr bwMode="auto">
          <a:xfrm>
            <a:off x="3292475" y="3603625"/>
            <a:ext cx="9413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/>
              <a:t>(5.4%)</a:t>
            </a:r>
            <a:endParaRPr lang="en-US" sz="2400" dirty="0"/>
          </a:p>
        </p:txBody>
      </p:sp>
      <p:sp>
        <p:nvSpPr>
          <p:cNvPr id="53261" name="TextBox 12"/>
          <p:cNvSpPr txBox="1">
            <a:spLocks noChangeArrowheads="1"/>
          </p:cNvSpPr>
          <p:nvPr/>
        </p:nvSpPr>
        <p:spPr bwMode="auto">
          <a:xfrm>
            <a:off x="6035675" y="1658938"/>
            <a:ext cx="185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FFFFFF"/>
                </a:solidFill>
              </a:rPr>
              <a:t>Central Ohio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53262" name="TextBox 13"/>
          <p:cNvSpPr txBox="1">
            <a:spLocks noChangeArrowheads="1"/>
          </p:cNvSpPr>
          <p:nvPr/>
        </p:nvSpPr>
        <p:spPr bwMode="auto">
          <a:xfrm>
            <a:off x="6035675" y="2414588"/>
            <a:ext cx="1431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fontAlgn="b"/>
            <a:r>
              <a:rPr lang="en-US" sz="2400" dirty="0" smtClean="0"/>
              <a:t>238,835    </a:t>
            </a:r>
            <a:endParaRPr lang="en-US" sz="2400" dirty="0"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35674" y="2779713"/>
            <a:ext cx="1431925" cy="304800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(12.3</a:t>
            </a:r>
            <a:r>
              <a:rPr lang="en-US" sz="2400" dirty="0" smtClean="0"/>
              <a:t>%)</a:t>
            </a:r>
            <a:endParaRPr lang="en-US" sz="2402" dirty="0">
              <a:latin typeface="Calibri"/>
              <a:cs typeface="+mn-cs"/>
            </a:endParaRPr>
          </a:p>
        </p:txBody>
      </p:sp>
      <p:sp>
        <p:nvSpPr>
          <p:cNvPr id="53264" name="TextBox 15"/>
          <p:cNvSpPr txBox="1">
            <a:spLocks noChangeArrowheads="1"/>
          </p:cNvSpPr>
          <p:nvPr/>
        </p:nvSpPr>
        <p:spPr bwMode="auto">
          <a:xfrm>
            <a:off x="6035675" y="3236913"/>
            <a:ext cx="14319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dirty="0" smtClean="0"/>
              <a:t>61,802  </a:t>
            </a:r>
            <a:endParaRPr lang="en-US" sz="2400" dirty="0"/>
          </a:p>
        </p:txBody>
      </p:sp>
      <p:sp>
        <p:nvSpPr>
          <p:cNvPr id="53265" name="TextBox 16"/>
          <p:cNvSpPr txBox="1">
            <a:spLocks noChangeArrowheads="1"/>
          </p:cNvSpPr>
          <p:nvPr/>
        </p:nvSpPr>
        <p:spPr bwMode="auto">
          <a:xfrm>
            <a:off x="6103938" y="3603625"/>
            <a:ext cx="1439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dirty="0" smtClean="0"/>
              <a:t>(8.9%)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549275" y="4060825"/>
            <a:ext cx="709613" cy="304800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2">
                <a:latin typeface="Calibri"/>
                <a:cs typeface="+mn-cs"/>
              </a:rPr>
              <a:t>25-44</a:t>
            </a:r>
          </a:p>
        </p:txBody>
      </p:sp>
      <p:sp>
        <p:nvSpPr>
          <p:cNvPr id="53267" name="TextBox 18"/>
          <p:cNvSpPr txBox="1">
            <a:spLocks noChangeArrowheads="1"/>
          </p:cNvSpPr>
          <p:nvPr/>
        </p:nvSpPr>
        <p:spPr bwMode="auto">
          <a:xfrm>
            <a:off x="549275" y="4883150"/>
            <a:ext cx="7096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/>
              <a:t>45-64</a:t>
            </a:r>
          </a:p>
        </p:txBody>
      </p:sp>
      <p:sp>
        <p:nvSpPr>
          <p:cNvPr id="53268" name="TextBox 19"/>
          <p:cNvSpPr txBox="1">
            <a:spLocks noChangeArrowheads="1"/>
          </p:cNvSpPr>
          <p:nvPr/>
        </p:nvSpPr>
        <p:spPr bwMode="auto">
          <a:xfrm>
            <a:off x="549275" y="5707063"/>
            <a:ext cx="4587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/>
              <a:t>65+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92476" y="4060825"/>
            <a:ext cx="1472564" cy="304800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2" dirty="0" smtClean="0">
                <a:latin typeface="Calibri"/>
                <a:cs typeface="+mn-cs"/>
              </a:rPr>
              <a:t>-2,905,697</a:t>
            </a:r>
            <a:endParaRPr lang="en-US" sz="2402" dirty="0">
              <a:latin typeface="Calibri"/>
              <a:cs typeface="+mn-cs"/>
            </a:endParaRPr>
          </a:p>
        </p:txBody>
      </p:sp>
      <p:sp>
        <p:nvSpPr>
          <p:cNvPr id="53270" name="TextBox 21"/>
          <p:cNvSpPr txBox="1">
            <a:spLocks noChangeArrowheads="1"/>
          </p:cNvSpPr>
          <p:nvPr/>
        </p:nvSpPr>
        <p:spPr bwMode="auto">
          <a:xfrm>
            <a:off x="3292475" y="4425950"/>
            <a:ext cx="78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/>
              <a:t>(-3.4%)</a:t>
            </a:r>
            <a:endParaRPr lang="en-US" sz="2400" dirty="0"/>
          </a:p>
        </p:txBody>
      </p:sp>
      <p:sp>
        <p:nvSpPr>
          <p:cNvPr id="53271" name="TextBox 22"/>
          <p:cNvSpPr txBox="1">
            <a:spLocks noChangeArrowheads="1"/>
          </p:cNvSpPr>
          <p:nvPr/>
        </p:nvSpPr>
        <p:spPr bwMode="auto">
          <a:xfrm>
            <a:off x="3292475" y="4883150"/>
            <a:ext cx="147256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/>
              <a:t>19,536,809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3292475" y="5249863"/>
            <a:ext cx="941388" cy="304800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2" dirty="0">
                <a:latin typeface="Calibri"/>
                <a:cs typeface="+mn-cs"/>
              </a:rPr>
              <a:t>(</a:t>
            </a:r>
            <a:r>
              <a:rPr lang="en-US" sz="2402" dirty="0" smtClean="0">
                <a:latin typeface="Calibri"/>
                <a:cs typeface="+mn-cs"/>
              </a:rPr>
              <a:t>31.5%)</a:t>
            </a:r>
            <a:endParaRPr lang="en-US" sz="2402" dirty="0">
              <a:latin typeface="Calibri"/>
              <a:cs typeface="+mn-cs"/>
            </a:endParaRPr>
          </a:p>
        </p:txBody>
      </p:sp>
      <p:sp>
        <p:nvSpPr>
          <p:cNvPr id="53273" name="TextBox 24"/>
          <p:cNvSpPr txBox="1">
            <a:spLocks noChangeArrowheads="1"/>
          </p:cNvSpPr>
          <p:nvPr/>
        </p:nvSpPr>
        <p:spPr bwMode="auto">
          <a:xfrm>
            <a:off x="3292475" y="5707063"/>
            <a:ext cx="12303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/>
              <a:t>5,276,231</a:t>
            </a:r>
            <a:endParaRPr lang="en-US" sz="2400" dirty="0"/>
          </a:p>
        </p:txBody>
      </p:sp>
      <p:sp>
        <p:nvSpPr>
          <p:cNvPr id="53274" name="TextBox 25"/>
          <p:cNvSpPr txBox="1">
            <a:spLocks noChangeArrowheads="1"/>
          </p:cNvSpPr>
          <p:nvPr/>
        </p:nvSpPr>
        <p:spPr bwMode="auto">
          <a:xfrm>
            <a:off x="3292475" y="6072188"/>
            <a:ext cx="9413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dirty="0" smtClean="0"/>
              <a:t>(15.1%)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6035674" y="4060825"/>
            <a:ext cx="1355725" cy="304800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/>
              <a:t>-6,790 </a:t>
            </a:r>
            <a:endParaRPr lang="en-US" sz="2402" dirty="0">
              <a:latin typeface="Calibri"/>
              <a:cs typeface="+mn-cs"/>
            </a:endParaRPr>
          </a:p>
        </p:txBody>
      </p:sp>
      <p:sp>
        <p:nvSpPr>
          <p:cNvPr id="53276" name="TextBox 27"/>
          <p:cNvSpPr txBox="1">
            <a:spLocks noChangeArrowheads="1"/>
          </p:cNvSpPr>
          <p:nvPr/>
        </p:nvSpPr>
        <p:spPr bwMode="auto">
          <a:xfrm>
            <a:off x="6035674" y="4425950"/>
            <a:ext cx="1355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dirty="0" smtClean="0"/>
              <a:t>(-1.1%)</a:t>
            </a:r>
            <a:endParaRPr lang="en-US" sz="2400" dirty="0"/>
          </a:p>
        </p:txBody>
      </p:sp>
      <p:sp>
        <p:nvSpPr>
          <p:cNvPr id="53277" name="TextBox 28"/>
          <p:cNvSpPr txBox="1">
            <a:spLocks noChangeArrowheads="1"/>
          </p:cNvSpPr>
          <p:nvPr/>
        </p:nvSpPr>
        <p:spPr bwMode="auto">
          <a:xfrm>
            <a:off x="6035675" y="4883150"/>
            <a:ext cx="1355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dirty="0" smtClean="0"/>
              <a:t>145,574  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6035674" y="5249863"/>
            <a:ext cx="1431926" cy="304800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2" dirty="0" smtClean="0">
                <a:latin typeface="Calibri"/>
                <a:cs typeface="+mn-cs"/>
              </a:rPr>
              <a:t>(</a:t>
            </a:r>
            <a:r>
              <a:rPr lang="en-US" sz="2402" dirty="0" smtClean="0">
                <a:latin typeface="Calibri"/>
              </a:rPr>
              <a:t>34.7</a:t>
            </a:r>
            <a:r>
              <a:rPr lang="en-US" sz="2402" dirty="0" smtClean="0">
                <a:latin typeface="Calibri"/>
                <a:cs typeface="+mn-cs"/>
              </a:rPr>
              <a:t>%)</a:t>
            </a:r>
            <a:endParaRPr lang="en-US" sz="2402" dirty="0">
              <a:latin typeface="Calibri"/>
              <a:cs typeface="+mn-cs"/>
            </a:endParaRPr>
          </a:p>
        </p:txBody>
      </p:sp>
      <p:sp>
        <p:nvSpPr>
          <p:cNvPr id="53279" name="TextBox 30"/>
          <p:cNvSpPr txBox="1">
            <a:spLocks noChangeArrowheads="1"/>
          </p:cNvSpPr>
          <p:nvPr/>
        </p:nvSpPr>
        <p:spPr bwMode="auto">
          <a:xfrm>
            <a:off x="6035675" y="5707063"/>
            <a:ext cx="1355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dirty="0" smtClean="0"/>
              <a:t>38,249    </a:t>
            </a:r>
            <a:endParaRPr lang="en-US" sz="2400" dirty="0"/>
          </a:p>
        </p:txBody>
      </p:sp>
      <p:sp>
        <p:nvSpPr>
          <p:cNvPr id="53280" name="TextBox 31"/>
          <p:cNvSpPr txBox="1">
            <a:spLocks noChangeArrowheads="1"/>
          </p:cNvSpPr>
          <p:nvPr/>
        </p:nvSpPr>
        <p:spPr bwMode="auto">
          <a:xfrm>
            <a:off x="6035674" y="6072188"/>
            <a:ext cx="1279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dirty="0" smtClean="0"/>
              <a:t>(18.6%)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57146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Absolute and Percent Population Change, Columbus, OH, 2010-2015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6346887"/>
              </p:ext>
            </p:extLst>
          </p:nvPr>
        </p:nvGraphicFramePr>
        <p:xfrm>
          <a:off x="457200" y="1600200"/>
          <a:ext cx="8229600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Age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2015 Population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Absolute Change</a:t>
                      </a:r>
                    </a:p>
                    <a:p>
                      <a:r>
                        <a:rPr lang="en-US" sz="2800" dirty="0" smtClean="0"/>
                        <a:t>2010-2015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Percent Change</a:t>
                      </a:r>
                    </a:p>
                    <a:p>
                      <a:r>
                        <a:rPr lang="en-US" sz="2800" dirty="0" smtClean="0"/>
                        <a:t>2010-2015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Total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849,067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59,128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  7.5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&lt;25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288,683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 -</a:t>
                      </a:r>
                      <a:r>
                        <a:rPr lang="en-US" sz="2800" dirty="0" smtClean="0"/>
                        <a:t>3,544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 -</a:t>
                      </a:r>
                      <a:r>
                        <a:rPr lang="en-US" sz="2800" dirty="0" smtClean="0"/>
                        <a:t>1.2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25-44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288,683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28,004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10.7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45-64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186,795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13,008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  7.5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65+</a:t>
                      </a:r>
                      <a:endParaRPr lang="en-US" sz="2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  84,907</a:t>
                      </a:r>
                      <a:endParaRPr lang="en-US" sz="2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19,343</a:t>
                      </a:r>
                      <a:endParaRPr lang="en-US" sz="2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29.5</a:t>
                      </a:r>
                      <a:endParaRPr lang="en-US" sz="2800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217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Older Adult Household Types, Columbus, OH, 2015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7462161"/>
              </p:ext>
            </p:extLst>
          </p:nvPr>
        </p:nvGraphicFramePr>
        <p:xfrm>
          <a:off x="457200" y="1600200"/>
          <a:ext cx="8229600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Type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Households</a:t>
                      </a:r>
                      <a:r>
                        <a:rPr lang="en-US" sz="2800" baseline="0" dirty="0" smtClean="0"/>
                        <a:t> (%)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Persons</a:t>
                      </a:r>
                      <a:r>
                        <a:rPr lang="en-US" sz="2800" baseline="0" dirty="0" smtClean="0"/>
                        <a:t> in </a:t>
                      </a:r>
                      <a:r>
                        <a:rPr lang="en-US" sz="2800" baseline="0" dirty="0" smtClean="0"/>
                        <a:t>Households </a:t>
                      </a:r>
                      <a:r>
                        <a:rPr lang="en-US" sz="2800" baseline="0" dirty="0" smtClean="0"/>
                        <a:t>(%)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Total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84,698 (100%)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173,510 (100%)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Group Quarters</a:t>
                      </a:r>
                      <a:r>
                        <a:rPr lang="en-US" sz="2800" baseline="0" dirty="0" smtClean="0"/>
                        <a:t>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N/A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     </a:t>
                      </a:r>
                      <a:r>
                        <a:rPr lang="en-US" sz="2800" dirty="0" smtClean="0"/>
                        <a:t> 3,801 </a:t>
                      </a:r>
                      <a:r>
                        <a:rPr lang="en-US" sz="2800" dirty="0" smtClean="0"/>
                        <a:t>(2.2%)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One Generation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67,112 (79.2%)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101,347 (58.4%)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Two Generations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11,261 (13.3%)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   37,635 (21.7%)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Three + Generations 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  6,325  </a:t>
                      </a:r>
                      <a:r>
                        <a:rPr lang="en-US" sz="2800" dirty="0" smtClean="0"/>
                        <a:t>(7.5%)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   31,447 </a:t>
                      </a:r>
                      <a:r>
                        <a:rPr lang="en-US" sz="2800" dirty="0" smtClean="0"/>
                        <a:t>(18.1%)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722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Older Adult Living </a:t>
            </a:r>
            <a:r>
              <a:rPr lang="en-US" sz="3600" dirty="0" smtClean="0"/>
              <a:t>Arrangements, </a:t>
            </a:r>
            <a:r>
              <a:rPr lang="en-US" sz="3600" dirty="0" smtClean="0"/>
              <a:t>Columbus, OH, 2015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9709713"/>
              </p:ext>
            </p:extLst>
          </p:nvPr>
        </p:nvGraphicFramePr>
        <p:xfrm>
          <a:off x="446926" y="1600200"/>
          <a:ext cx="822960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Type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Households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smtClean="0"/>
                        <a:t>(%)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Persons</a:t>
                      </a:r>
                      <a:r>
                        <a:rPr lang="en-US" sz="2400" baseline="0" dirty="0" smtClean="0"/>
                        <a:t> in Households </a:t>
                      </a:r>
                      <a:r>
                        <a:rPr lang="en-US" sz="2400" baseline="0" dirty="0" smtClean="0"/>
                        <a:t>(%)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ALL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84,698 (</a:t>
                      </a:r>
                      <a:r>
                        <a:rPr lang="en-US" sz="2400" dirty="0" smtClean="0"/>
                        <a:t>100.0%)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173,510 (</a:t>
                      </a:r>
                      <a:r>
                        <a:rPr lang="en-US" sz="2400" dirty="0" smtClean="0"/>
                        <a:t>100.0%)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Institutionalized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N/A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     3,801     (</a:t>
                      </a:r>
                      <a:r>
                        <a:rPr lang="en-US" sz="2400" dirty="0" smtClean="0"/>
                        <a:t>2.2%)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Independent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67,112 </a:t>
                      </a:r>
                      <a:r>
                        <a:rPr lang="en-US" sz="2400" dirty="0" smtClean="0"/>
                        <a:t>  (</a:t>
                      </a:r>
                      <a:r>
                        <a:rPr lang="en-US" sz="2400" dirty="0" smtClean="0"/>
                        <a:t>79.2%)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 101,347   (</a:t>
                      </a:r>
                      <a:r>
                        <a:rPr lang="en-US" sz="2400" dirty="0" smtClean="0"/>
                        <a:t>58.4%)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Caretaker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12,116 </a:t>
                      </a:r>
                      <a:r>
                        <a:rPr lang="en-US" sz="2400" dirty="0" smtClean="0"/>
                        <a:t>  (</a:t>
                      </a:r>
                      <a:r>
                        <a:rPr lang="en-US" sz="2400" dirty="0" smtClean="0"/>
                        <a:t>14.3%)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   46,190    (</a:t>
                      </a:r>
                      <a:r>
                        <a:rPr lang="en-US" sz="2400" dirty="0" smtClean="0"/>
                        <a:t>26.6%)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Caregiver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5,420 </a:t>
                      </a:r>
                      <a:r>
                        <a:rPr lang="en-US" sz="2400" dirty="0" smtClean="0"/>
                        <a:t>      (</a:t>
                      </a:r>
                      <a:r>
                        <a:rPr lang="en-US" sz="2400" dirty="0" smtClean="0"/>
                        <a:t>6.4%)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   22,892    (</a:t>
                      </a:r>
                      <a:r>
                        <a:rPr lang="en-US" sz="2400" dirty="0" smtClean="0"/>
                        <a:t>13.4%)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083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  <a:extLst>
              <a:ext uri="{84589F7E-364E-4C9E-8A38-B11213B215E9}">
                <a14:cameraTool xmlns:a14="http://schemas.microsoft.com/office/drawing/2010/main" cellRange="$B$2:$P$16"/>
              </a:ext>
            </a:extLst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162" y="2141223"/>
            <a:ext cx="8844869" cy="281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50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  <a:extLst>
              <a:ext uri="{84589F7E-364E-4C9E-8A38-B11213B215E9}">
                <a14:cameraTool xmlns:a14="http://schemas.microsoft.com/office/drawing/2010/main" cellRange="$B$2:$P$30"/>
              </a:ext>
            </a:extLst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405" y="779445"/>
            <a:ext cx="8653642" cy="527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6429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  <a:extLst>
              <a:ext uri="{84589F7E-364E-4C9E-8A38-B11213B215E9}">
                <a14:cameraTool xmlns:a14="http://schemas.microsoft.com/office/drawing/2010/main" cellRange="$B$2:$P$30"/>
              </a:ext>
            </a:extLst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481" y="779443"/>
            <a:ext cx="8635590" cy="526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287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dirty="0" smtClean="0"/>
              <a:t>The “Browning” of America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Immigration-driven population change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84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 smtClean="0"/>
              <a:t>The Triple Whammy of Geographical Disadvantage 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Human Capital Challenge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89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457200" y="-198212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Racial Typology of U.S. Counties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88789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198212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Racial Typology of U.S. Counties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390954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20265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Racial Typology of U.S. Counties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85162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443689" y="-20265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U.S. Racial Segregation by Census Tract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67549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43689" y="-20265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U.S. Racial Segregation by Census Tract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417109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443689" y="-20265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U.S. Racial Segregation by Census Tract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371068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457200" y="-103642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U.S. School Age Poverty by Census Tract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401104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457200" y="-103642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U.S. School Age Poverty by Census Tract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8114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457200" y="-103642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U.S. School Age Poverty by Census Tract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07330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U.S. Immigrant Population, </a:t>
            </a:r>
            <a:br>
              <a:rPr lang="en-US" dirty="0" smtClean="0"/>
            </a:br>
            <a:r>
              <a:rPr lang="en-US" dirty="0" smtClean="0"/>
              <a:t>1900-2014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3411622"/>
              </p:ext>
            </p:extLst>
          </p:nvPr>
        </p:nvGraphicFramePr>
        <p:xfrm>
          <a:off x="558800" y="1473200"/>
          <a:ext cx="8290560" cy="469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9823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0" y="71989"/>
            <a:ext cx="9144000" cy="1143000"/>
          </a:xfrm>
        </p:spPr>
        <p:txBody>
          <a:bodyPr>
            <a:normAutofit/>
          </a:bodyPr>
          <a:lstStyle/>
          <a:p>
            <a:r>
              <a:rPr lang="en-US" sz="3000" b="1" dirty="0" smtClean="0"/>
              <a:t>The Triple Whammy of Geographic Disadvantage</a:t>
            </a:r>
            <a:endParaRPr lang="en-US" sz="3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911600"/>
            <a:ext cx="4419600" cy="294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1600"/>
            <a:ext cx="4419600" cy="294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14300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1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Indicators of Exposure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2970508"/>
              </p:ext>
            </p:extLst>
          </p:nvPr>
        </p:nvGraphicFramePr>
        <p:xfrm>
          <a:off x="457200" y="1600200"/>
          <a:ext cx="8229600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Level</a:t>
                      </a:r>
                      <a:r>
                        <a:rPr lang="en-US" sz="2800" b="1" baseline="0" dirty="0" smtClean="0"/>
                        <a:t> of Vulnerability 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Number</a:t>
                      </a:r>
                      <a:r>
                        <a:rPr lang="en-US" sz="2800" b="1" baseline="0" dirty="0" smtClean="0"/>
                        <a:t> of Youth 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Percent </a:t>
                      </a:r>
                    </a:p>
                    <a:p>
                      <a:r>
                        <a:rPr lang="en-US" sz="2800" b="1" dirty="0" smtClean="0"/>
                        <a:t>Non-White</a:t>
                      </a:r>
                      <a:r>
                        <a:rPr lang="en-US" sz="2800" b="1" baseline="0" dirty="0" smtClean="0"/>
                        <a:t> </a:t>
                      </a:r>
                      <a:endParaRPr lang="en-US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Triple Whammy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  9.8 million 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93</a:t>
                      </a:r>
                      <a:endParaRPr lang="en-US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Double Whammy 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12.2</a:t>
                      </a:r>
                      <a:r>
                        <a:rPr lang="en-US" sz="2800" b="1" baseline="0" dirty="0" smtClean="0"/>
                        <a:t> million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81</a:t>
                      </a:r>
                      <a:endParaRPr lang="en-US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Single Whammy 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20.0 million 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39</a:t>
                      </a:r>
                      <a:endParaRPr lang="en-US" sz="28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No</a:t>
                      </a:r>
                      <a:r>
                        <a:rPr lang="en-US" sz="2800" b="1" baseline="0" dirty="0" smtClean="0"/>
                        <a:t> Whammy 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32.1 million 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24</a:t>
                      </a:r>
                      <a:endParaRPr lang="en-US" sz="28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506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americannutritionassociation.org/sites/default/files/food-deserts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22" y="770048"/>
            <a:ext cx="7191756" cy="5317904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95502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01" y="297590"/>
            <a:ext cx="7986999" cy="626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7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01" y="303927"/>
            <a:ext cx="7986999" cy="625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 smtClean="0"/>
              <a:t>Central Ohio’s Triple Whammy of Geographical Disadvantage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Human Capital Challenge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56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nkCounti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5"/>
          <p:cNvSpPr txBox="1">
            <a:spLocks/>
          </p:cNvSpPr>
          <p:nvPr/>
        </p:nvSpPr>
        <p:spPr>
          <a:xfrm>
            <a:off x="443689" y="-15873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/>
              <a:t>Racial Typology of Central Ohio Region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24845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jori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5"/>
          <p:cNvSpPr txBox="1">
            <a:spLocks/>
          </p:cNvSpPr>
          <p:nvPr/>
        </p:nvSpPr>
        <p:spPr>
          <a:xfrm>
            <a:off x="443689" y="-15873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/>
              <a:t>Racial Typology of Central Ohio Region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92267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/>
              <a:t>Distribution of School Age Population by Racial County Typology</a:t>
            </a:r>
            <a:endParaRPr lang="en-US" sz="3000" b="1" dirty="0"/>
          </a:p>
        </p:txBody>
      </p:sp>
      <p:pic>
        <p:nvPicPr>
          <p:cNvPr id="4" name="Picture 3" descr="Ohio_Counti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0" y="1612900"/>
            <a:ext cx="2782917" cy="399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4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ensusTrac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5"/>
          <p:cNvSpPr txBox="1">
            <a:spLocks/>
          </p:cNvSpPr>
          <p:nvPr/>
        </p:nvSpPr>
        <p:spPr>
          <a:xfrm>
            <a:off x="0" y="91138"/>
            <a:ext cx="91439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/>
              <a:t>The Central Ohio Region Segregation by Census Tract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409059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U.S. Foreign Born Population by Race/Ethnicity, 2014</a:t>
            </a:r>
            <a:endParaRPr lang="en-US" sz="40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2811059"/>
              </p:ext>
            </p:extLst>
          </p:nvPr>
        </p:nvGraphicFramePr>
        <p:xfrm>
          <a:off x="365760" y="1717040"/>
          <a:ext cx="8229600" cy="485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64516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Race/Ethnicity 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Foreign Population 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Share of Total (%)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Total 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42,235,749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100.0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Hispanic 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19,300,947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   45.7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White Alone, not Hispanic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  7,655,008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   18.1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Black Alone, not Hispanic 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  3,377,733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     8.0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Asian Alone, not Hispanic 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  11,036,059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   26.1</a:t>
                      </a:r>
                      <a:endParaRPr lang="en-US" sz="24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Other Alone, not Hispanic</a:t>
                      </a:r>
                      <a:r>
                        <a:rPr lang="en-US" sz="2400" b="1" baseline="0" dirty="0" smtClean="0"/>
                        <a:t> 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     866,002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     2.1</a:t>
                      </a:r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7A138-E9B4-6549-80AC-6079B279FFD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9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5"/>
          <p:cNvSpPr txBox="1">
            <a:spLocks/>
          </p:cNvSpPr>
          <p:nvPr/>
        </p:nvSpPr>
        <p:spPr>
          <a:xfrm>
            <a:off x="0" y="91138"/>
            <a:ext cx="91439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/>
              <a:t>The Central Ohio Region Segregation by Census Tract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69916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itenon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5"/>
          <p:cNvSpPr txBox="1">
            <a:spLocks/>
          </p:cNvSpPr>
          <p:nvPr/>
        </p:nvSpPr>
        <p:spPr>
          <a:xfrm>
            <a:off x="0" y="91138"/>
            <a:ext cx="91439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/>
              <a:t>The Central Ohio Region Segregation by Census Tract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98351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greg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itle 5"/>
          <p:cNvSpPr txBox="1">
            <a:spLocks/>
          </p:cNvSpPr>
          <p:nvPr/>
        </p:nvSpPr>
        <p:spPr>
          <a:xfrm>
            <a:off x="0" y="91138"/>
            <a:ext cx="91439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/>
              <a:t>The Central Ohio Region Segregation by Census Tract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13873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/>
              <a:t>Distribution of School Age Population by </a:t>
            </a:r>
            <a:br>
              <a:rPr lang="en-US" sz="3000" b="1" dirty="0" smtClean="0"/>
            </a:br>
            <a:r>
              <a:rPr lang="en-US" sz="3000" b="1" dirty="0" smtClean="0"/>
              <a:t>Race and Level of Neighborhood Segregation</a:t>
            </a:r>
            <a:endParaRPr lang="en-US" sz="3000" b="1" dirty="0"/>
          </a:p>
        </p:txBody>
      </p:sp>
      <p:pic>
        <p:nvPicPr>
          <p:cNvPr id="3" name="Picture 2" descr="Ohio_Segreg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708150"/>
            <a:ext cx="8830351" cy="400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01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nsusTrac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5"/>
          <p:cNvSpPr txBox="1">
            <a:spLocks/>
          </p:cNvSpPr>
          <p:nvPr/>
        </p:nvSpPr>
        <p:spPr>
          <a:xfrm>
            <a:off x="0" y="91138"/>
            <a:ext cx="91439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/>
              <a:t>The Central Ohio Region Poverty by Census Tract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97412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tre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5"/>
          <p:cNvSpPr txBox="1">
            <a:spLocks/>
          </p:cNvSpPr>
          <p:nvPr/>
        </p:nvSpPr>
        <p:spPr>
          <a:xfrm>
            <a:off x="0" y="91138"/>
            <a:ext cx="91439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/>
              <a:t>The Central Ohio Region Poverty by Census Tract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71855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xtreme hig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5"/>
          <p:cNvSpPr txBox="1">
            <a:spLocks/>
          </p:cNvSpPr>
          <p:nvPr/>
        </p:nvSpPr>
        <p:spPr>
          <a:xfrm>
            <a:off x="0" y="91138"/>
            <a:ext cx="91439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/>
              <a:t>The Central Ohio Region Poverty by Census Tract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22628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ver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5"/>
          <p:cNvSpPr txBox="1">
            <a:spLocks/>
          </p:cNvSpPr>
          <p:nvPr/>
        </p:nvSpPr>
        <p:spPr>
          <a:xfrm>
            <a:off x="0" y="91138"/>
            <a:ext cx="914399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/>
              <a:t>The Central Ohio Region Poverty by Census Tract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329738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/>
              <a:t>Distribution of School Age Population by </a:t>
            </a:r>
            <a:br>
              <a:rPr lang="en-US" sz="3000" b="1" dirty="0" smtClean="0"/>
            </a:br>
            <a:r>
              <a:rPr lang="en-US" sz="3000" b="1" dirty="0" smtClean="0"/>
              <a:t>Race and Level of Neighborhood Poverty</a:t>
            </a:r>
            <a:endParaRPr lang="en-US" sz="3000" b="1" dirty="0"/>
          </a:p>
        </p:txBody>
      </p:sp>
      <p:pic>
        <p:nvPicPr>
          <p:cNvPr id="3" name="Picture 2" descr="Ohio_Povert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81150"/>
            <a:ext cx="8830351" cy="400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0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5"/>
          <p:cNvSpPr txBox="1">
            <a:spLocks/>
          </p:cNvSpPr>
          <p:nvPr/>
        </p:nvSpPr>
        <p:spPr>
          <a:xfrm>
            <a:off x="457200" y="11590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smtClean="0"/>
              <a:t>The Triple Whammy of Geographic Disadvantage</a:t>
            </a:r>
          </a:p>
          <a:p>
            <a:r>
              <a:rPr lang="en-US" sz="3000" b="1" dirty="0" smtClean="0"/>
              <a:t>Central Ohio Region</a:t>
            </a:r>
            <a:endParaRPr lang="en-US" sz="3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407" y="1258904"/>
            <a:ext cx="3301187" cy="2475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57" y="4067032"/>
            <a:ext cx="3721286" cy="27909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779" y="4067568"/>
            <a:ext cx="3720573" cy="279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1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/>
          </p:cNvSpPr>
          <p:nvPr>
            <p:ph type="title"/>
          </p:nvPr>
        </p:nvSpPr>
        <p:spPr>
          <a:xfrm>
            <a:off x="27296" y="274638"/>
            <a:ext cx="9144000" cy="1143000"/>
          </a:xfrm>
        </p:spPr>
        <p:txBody>
          <a:bodyPr/>
          <a:lstStyle/>
          <a:p>
            <a:r>
              <a:rPr lang="en-US" sz="4000" dirty="0" smtClean="0"/>
              <a:t>INTERMARRIAGE TREND, 1980-2008 </a:t>
            </a:r>
            <a:br>
              <a:rPr lang="en-US" sz="4000" dirty="0" smtClean="0"/>
            </a:br>
            <a:r>
              <a:rPr lang="en-US" sz="2400" dirty="0" smtClean="0"/>
              <a:t>% Married Someone of a Different Race/Ethnicity</a:t>
            </a:r>
            <a:endParaRPr lang="en-US" sz="4000" dirty="0"/>
          </a:p>
        </p:txBody>
      </p:sp>
      <p:grpSp>
        <p:nvGrpSpPr>
          <p:cNvPr id="15" name="Group 3"/>
          <p:cNvGrpSpPr>
            <a:grpSpLocks noGrp="1"/>
          </p:cNvGrpSpPr>
          <p:nvPr/>
        </p:nvGrpSpPr>
        <p:grpSpPr bwMode="auto">
          <a:xfrm>
            <a:off x="457200" y="1600200"/>
            <a:ext cx="8229600" cy="4572000"/>
            <a:chOff x="0" y="0"/>
            <a:chExt cx="7192" cy="4544"/>
          </a:xfrm>
        </p:grpSpPr>
        <p:pic>
          <p:nvPicPr>
            <p:cNvPr id="16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0" y="40"/>
              <a:ext cx="7106" cy="446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7" name="Picture 5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7192" cy="45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June 2017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7A138-E9B4-6549-80AC-6079B279FFD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2148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Golden Opportunities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013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Aging Boomer Market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6000" dirty="0" smtClean="0">
                <a:solidFill>
                  <a:srgbClr val="C00000"/>
                </a:solidFill>
              </a:rPr>
              <a:t>A $17 Trillion Prize Globally </a:t>
            </a:r>
            <a:r>
              <a:rPr lang="en-US" sz="6000" dirty="0" smtClean="0"/>
              <a:t> </a:t>
            </a:r>
          </a:p>
          <a:p>
            <a:r>
              <a:rPr lang="en-US" dirty="0" smtClean="0"/>
              <a:t>Bloomberg BusinessWeek 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1994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Boomers will redefine what it means to be old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900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“The majority of Baby Boomers work and play little different from those in their 40s. They’re not obsessing over arthritis, incontinence, and dementia.”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6325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Aging Consumer Paradox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Seniors don’t like to be singled out and reminded that they are old. </a:t>
            </a:r>
          </a:p>
          <a:p>
            <a:r>
              <a:rPr lang="en-US" dirty="0" smtClean="0"/>
              <a:t>The company that does a great job of making products for seniors takes great pains not to make products for seniors.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5819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Encore Entrepreneurship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867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Fifty is the New 20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One quarter of 44-70+ population interested in becoming </a:t>
            </a:r>
            <a:r>
              <a:rPr lang="en-US" dirty="0" smtClean="0"/>
              <a:t>entrepreneurs.</a:t>
            </a:r>
            <a:endParaRPr lang="en-US" dirty="0"/>
          </a:p>
          <a:p>
            <a:r>
              <a:rPr lang="en-US" dirty="0" smtClean="0"/>
              <a:t>Americans 55-64 start new business ventures at a higher rate than any other group, including 20 somethings. </a:t>
            </a:r>
          </a:p>
          <a:p>
            <a:r>
              <a:rPr lang="en-US" dirty="0" smtClean="0"/>
              <a:t>23% of new entrepreneurs were age 55-64 in 2010, up from 14% in 1996.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4885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Fifty is the New 20 Cont’d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50</a:t>
            </a:r>
            <a:r>
              <a:rPr lang="en-US" dirty="0"/>
              <a:t>% of businesses started by 50+ entrepreneurs still operating 5 years later. 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Encore Entrepreneurs alleged to have:</a:t>
            </a:r>
          </a:p>
          <a:p>
            <a:pPr marL="0" indent="0">
              <a:buNone/>
            </a:pPr>
            <a:r>
              <a:rPr lang="en-US" dirty="0" smtClean="0"/>
              <a:t>	Double E-SP: Experience, Expertise, 	Seasoned Judgement &amp; Proven 	Performance.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2449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Promote Successful Aging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How do we help seniors age gracefully in their homes and their communities?</a:t>
            </a:r>
          </a:p>
          <a:p>
            <a:r>
              <a:rPr lang="en-US" dirty="0" smtClean="0"/>
              <a:t>That is, how to help them age in place and keep them out of hospital emergency rooms, expensive nursing homes, and long term care facilities?</a:t>
            </a:r>
          </a:p>
          <a:p>
            <a:r>
              <a:rPr lang="en-US" dirty="0" smtClean="0"/>
              <a:t>What role can digital technologies play in healthy aging?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06247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Age-Related Challenges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Mobility Limitations </a:t>
            </a:r>
          </a:p>
          <a:p>
            <a:r>
              <a:rPr lang="en-US" dirty="0" smtClean="0"/>
              <a:t>Hearing Loss </a:t>
            </a:r>
          </a:p>
          <a:p>
            <a:r>
              <a:rPr lang="en-US" dirty="0" smtClean="0"/>
              <a:t>Vision Impairments </a:t>
            </a:r>
          </a:p>
          <a:p>
            <a:r>
              <a:rPr lang="en-US" dirty="0" smtClean="0"/>
              <a:t>Mental Disorders </a:t>
            </a:r>
          </a:p>
          <a:p>
            <a:r>
              <a:rPr lang="en-US" dirty="0" smtClean="0"/>
              <a:t>Substance Abuse Issues </a:t>
            </a:r>
          </a:p>
          <a:p>
            <a:r>
              <a:rPr lang="en-US" dirty="0" smtClean="0"/>
              <a:t>Chronic Disabilities</a:t>
            </a:r>
          </a:p>
          <a:p>
            <a:r>
              <a:rPr lang="en-US" dirty="0" smtClean="0"/>
              <a:t>Economic Constraints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214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4000" dirty="0">
                <a:ea typeface="Gill Sans" charset="0"/>
                <a:cs typeface="Gill Sans" charset="0"/>
              </a:rPr>
              <a:t>INTERMARRIAGE TYPES</a:t>
            </a:r>
          </a:p>
          <a:p>
            <a:r>
              <a:rPr lang="en-US" sz="2400" dirty="0">
                <a:ea typeface="Gill Sans" charset="0"/>
                <a:cs typeface="Gill Sans" charset="0"/>
              </a:rPr>
              <a:t>Newly Married Couples in 2008</a:t>
            </a:r>
          </a:p>
        </p:txBody>
      </p:sp>
      <p:grpSp>
        <p:nvGrpSpPr>
          <p:cNvPr id="10" name="Group 3"/>
          <p:cNvGrpSpPr>
            <a:grpSpLocks noGrp="1"/>
          </p:cNvGrpSpPr>
          <p:nvPr/>
        </p:nvGrpSpPr>
        <p:grpSpPr bwMode="auto">
          <a:xfrm>
            <a:off x="457200" y="1600200"/>
            <a:ext cx="8229600" cy="4572000"/>
            <a:chOff x="0" y="0"/>
            <a:chExt cx="6168" cy="4208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0" y="40"/>
              <a:ext cx="6088" cy="412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2" name="Picture 5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6168" cy="42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June 2017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7A138-E9B4-6549-80AC-6079B279FFD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289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 about Urban Design for Our Aging Population </a:t>
            </a:r>
            <a:endParaRPr lang="en-US" dirty="0"/>
          </a:p>
        </p:txBody>
      </p:sp>
      <p:pic>
        <p:nvPicPr>
          <p:cNvPr id="4" name="Picture 2" descr="http://thecityfix.com/files/2013/06/Crossing-the-street-Friday-Fun-photo-by-garryknight-640x48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490" y="1452067"/>
            <a:ext cx="6491021" cy="486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0699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876" y="457199"/>
            <a:ext cx="8229600" cy="1143000"/>
          </a:xfrm>
        </p:spPr>
        <p:txBody>
          <a:bodyPr/>
          <a:lstStyle/>
          <a:p>
            <a:r>
              <a:rPr lang="en-US" dirty="0" smtClean="0"/>
              <a:t>Urban Design Principles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Visitability</a:t>
            </a:r>
            <a:r>
              <a:rPr lang="en-US" dirty="0" smtClean="0"/>
              <a:t> of institutional settings</a:t>
            </a:r>
          </a:p>
          <a:p>
            <a:r>
              <a:rPr lang="en-US" dirty="0" smtClean="0"/>
              <a:t>Senior playgrounds &amp; fitness parks </a:t>
            </a:r>
          </a:p>
          <a:p>
            <a:r>
              <a:rPr lang="en-US" dirty="0" smtClean="0"/>
              <a:t>Universally accessible transport systems</a:t>
            </a:r>
          </a:p>
          <a:p>
            <a:r>
              <a:rPr lang="en-US" dirty="0" smtClean="0"/>
              <a:t>Complete street ordinances</a:t>
            </a:r>
          </a:p>
          <a:p>
            <a:r>
              <a:rPr lang="en-US" dirty="0" smtClean="0"/>
              <a:t>Extended walk times at pedestrian cross-walks  </a:t>
            </a:r>
          </a:p>
          <a:p>
            <a:r>
              <a:rPr lang="en-US" dirty="0" smtClean="0"/>
              <a:t>Senior friendly street signage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85634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 for Central Ohio Region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559559"/>
            <a:ext cx="8229600" cy="4572000"/>
          </a:xfrm>
          <a:solidFill>
            <a:schemeClr val="bg2"/>
          </a:solidFill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Manage the transition </a:t>
            </a:r>
            <a:r>
              <a:rPr lang="en-US" sz="2800" dirty="0"/>
              <a:t>from the “graying” to the “browning” of </a:t>
            </a:r>
            <a:r>
              <a:rPr lang="en-US" sz="2800" dirty="0" smtClean="0"/>
              <a:t>the region.</a:t>
            </a:r>
          </a:p>
          <a:p>
            <a:r>
              <a:rPr lang="en-US" sz="2800" dirty="0"/>
              <a:t>Embrace </a:t>
            </a:r>
            <a:r>
              <a:rPr lang="en-US" sz="2800" dirty="0" smtClean="0"/>
              <a:t>immigrants.</a:t>
            </a:r>
            <a:endParaRPr lang="en-US" sz="2800" dirty="0"/>
          </a:p>
          <a:p>
            <a:r>
              <a:rPr lang="en-US" sz="2800" dirty="0" smtClean="0"/>
              <a:t>Devise strategies to address the region’s “triple whammy” problem. </a:t>
            </a:r>
          </a:p>
          <a:p>
            <a:r>
              <a:rPr lang="en-US" sz="2800" dirty="0" smtClean="0"/>
              <a:t>Invest </a:t>
            </a:r>
            <a:r>
              <a:rPr lang="en-US" sz="2800" dirty="0"/>
              <a:t>in business development &amp; job creation potential of the elder care </a:t>
            </a:r>
            <a:r>
              <a:rPr lang="en-US" sz="2800" dirty="0" smtClean="0"/>
              <a:t>economy and diverse </a:t>
            </a:r>
            <a:r>
              <a:rPr lang="en-US" sz="2800" dirty="0"/>
              <a:t>ethnic </a:t>
            </a:r>
            <a:r>
              <a:rPr lang="en-US" sz="2800" dirty="0" smtClean="0"/>
              <a:t>markets.</a:t>
            </a:r>
          </a:p>
          <a:p>
            <a:r>
              <a:rPr lang="en-US" sz="2800" dirty="0" smtClean="0"/>
              <a:t>Pursue age-friendly community economic development.  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19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9" descr="censusTitl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1534886"/>
            <a:ext cx="6400800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9600" dirty="0" smtClean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822202976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3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37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600" dirty="0" smtClean="0"/>
              <a:t>NON-WHITE AND HISPANIC SHARES OF POPULATION GROWTH, 2000-2010</a:t>
            </a:r>
            <a:endParaRPr lang="en-US" sz="3600" dirty="0"/>
          </a:p>
        </p:txBody>
      </p:sp>
      <p:graphicFrame>
        <p:nvGraphicFramePr>
          <p:cNvPr id="10" name="Group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0121445"/>
              </p:ext>
            </p:extLst>
          </p:nvPr>
        </p:nvGraphicFramePr>
        <p:xfrm>
          <a:off x="568960" y="1417320"/>
          <a:ext cx="8230060" cy="5419397"/>
        </p:xfrm>
        <a:graphic>
          <a:graphicData uri="http://schemas.openxmlformats.org/drawingml/2006/table">
            <a:tbl>
              <a:tblPr/>
              <a:tblGrid>
                <a:gridCol w="2057515"/>
                <a:gridCol w="2057515"/>
                <a:gridCol w="2057515"/>
                <a:gridCol w="2057515"/>
              </a:tblGrid>
              <a:tr h="1219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Area</a:t>
                      </a:r>
                    </a:p>
                  </a:txBody>
                  <a:tcPr marL="90080" marR="9008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Absolute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Population Change</a:t>
                      </a:r>
                    </a:p>
                  </a:txBody>
                  <a:tcPr marL="90080" marR="9008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Non-White 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Share</a:t>
                      </a:r>
                    </a:p>
                  </a:txBody>
                  <a:tcPr marL="90080" marR="9008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Hispanic </a:t>
                      </a:r>
                    </a:p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ヒラギノ角ゴ ProN W3" charset="0"/>
                          <a:cs typeface="ヒラギノ角ゴ ProN W3" charset="0"/>
                          <a:sym typeface="Gill Sans" charset="0"/>
                        </a:rPr>
                        <a:t>Share</a:t>
                      </a:r>
                    </a:p>
                  </a:txBody>
                  <a:tcPr marL="90080" marR="9008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28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cs typeface="Times" charset="0"/>
                          <a:sym typeface="Gujarati MT" charset="0"/>
                        </a:rPr>
                        <a:t>US</a:t>
                      </a:r>
                    </a:p>
                  </a:txBody>
                  <a:tcPr marL="90080" marR="9008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27,323,632</a:t>
                      </a:r>
                    </a:p>
                  </a:txBody>
                  <a:tcPr marL="90080" marR="9008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91.7</a:t>
                      </a:r>
                    </a:p>
                  </a:txBody>
                  <a:tcPr marL="90080" marR="9008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55.5</a:t>
                      </a:r>
                    </a:p>
                  </a:txBody>
                  <a:tcPr marL="90080" marR="9008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628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cs typeface="Times" charset="0"/>
                          <a:sym typeface="Gujarati MT" charset="0"/>
                        </a:rPr>
                        <a:t>South</a:t>
                      </a:r>
                    </a:p>
                  </a:txBody>
                  <a:tcPr marL="90080" marR="9008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14,318,924</a:t>
                      </a:r>
                    </a:p>
                  </a:txBody>
                  <a:tcPr marL="90080" marR="9008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79.6</a:t>
                      </a:r>
                    </a:p>
                  </a:txBody>
                  <a:tcPr marL="90080" marR="9008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46.4</a:t>
                      </a:r>
                    </a:p>
                  </a:txBody>
                  <a:tcPr marL="90080" marR="9008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628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cs typeface="Times" charset="0"/>
                          <a:sym typeface="Gujarati MT" charset="0"/>
                        </a:rPr>
                        <a:t>Texas</a:t>
                      </a:r>
                    </a:p>
                  </a:txBody>
                  <a:tcPr marL="90080" marR="9008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4,293,741</a:t>
                      </a:r>
                    </a:p>
                  </a:txBody>
                  <a:tcPr marL="90080" marR="9008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89.2</a:t>
                      </a:r>
                    </a:p>
                  </a:txBody>
                  <a:tcPr marL="90080" marR="9008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65.0</a:t>
                      </a:r>
                    </a:p>
                  </a:txBody>
                  <a:tcPr marL="90080" marR="9008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628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cs typeface="Times" charset="0"/>
                          <a:sym typeface="Gujarati MT" charset="0"/>
                        </a:rPr>
                        <a:t>Florida</a:t>
                      </a:r>
                    </a:p>
                  </a:txBody>
                  <a:tcPr marL="90080" marR="9008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2,818,932</a:t>
                      </a:r>
                    </a:p>
                  </a:txBody>
                  <a:tcPr marL="90080" marR="9008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84.9</a:t>
                      </a:r>
                    </a:p>
                  </a:txBody>
                  <a:tcPr marL="90080" marR="9008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54.7</a:t>
                      </a:r>
                    </a:p>
                  </a:txBody>
                  <a:tcPr marL="90080" marR="9008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628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cs typeface="Times" charset="0"/>
                          <a:sym typeface="Gujarati MT" charset="0"/>
                        </a:rPr>
                        <a:t>Georgia</a:t>
                      </a:r>
                    </a:p>
                  </a:txBody>
                  <a:tcPr marL="90080" marR="9008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1,501,206</a:t>
                      </a:r>
                    </a:p>
                  </a:txBody>
                  <a:tcPr marL="90080" marR="9008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81.0</a:t>
                      </a:r>
                    </a:p>
                  </a:txBody>
                  <a:tcPr marL="90080" marR="9008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27.9</a:t>
                      </a:r>
                    </a:p>
                  </a:txBody>
                  <a:tcPr marL="90080" marR="9008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628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Narrow" pitchFamily="34" charset="0"/>
                          <a:cs typeface="Times" charset="0"/>
                          <a:sym typeface="Gujarati MT" charset="0"/>
                        </a:rPr>
                        <a:t>NC</a:t>
                      </a:r>
                    </a:p>
                  </a:txBody>
                  <a:tcPr marL="90080" marR="9008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1,486,170</a:t>
                      </a:r>
                    </a:p>
                  </a:txBody>
                  <a:tcPr marL="90080" marR="9008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61.2</a:t>
                      </a:r>
                    </a:p>
                  </a:txBody>
                  <a:tcPr marL="90080" marR="9008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28.3</a:t>
                      </a:r>
                    </a:p>
                  </a:txBody>
                  <a:tcPr marL="90080" marR="9008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5628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 Narrow" pitchFamily="34" charset="0"/>
                          <a:cs typeface="Times" charset="0"/>
                          <a:sym typeface="Gujarati MT" charset="0"/>
                        </a:rPr>
                        <a:t>Central Ohio Region </a:t>
                      </a:r>
                    </a:p>
                  </a:txBody>
                  <a:tcPr marL="90080" marR="9008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238,835</a:t>
                      </a:r>
                    </a:p>
                  </a:txBody>
                  <a:tcPr marL="90080" marR="9008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59.6</a:t>
                      </a:r>
                    </a:p>
                  </a:txBody>
                  <a:tcPr marL="90080" marR="9008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75000"/>
                            </a:schemeClr>
                          </a:solidFill>
                          <a:effectLst/>
                          <a:latin typeface="Arial Narrow" pitchFamily="34" charset="0"/>
                          <a:ea typeface="Gujarati MT" charset="0"/>
                          <a:cs typeface="Gujarati MT" charset="0"/>
                          <a:sym typeface="Gujarati MT" charset="0"/>
                        </a:rPr>
                        <a:t>16.7</a:t>
                      </a:r>
                    </a:p>
                  </a:txBody>
                  <a:tcPr marL="90080" marR="9008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54992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38140</TotalTime>
  <Words>2072</Words>
  <Application>Microsoft Office PowerPoint</Application>
  <PresentationFormat>On-screen Show (4:3)</PresentationFormat>
  <Paragraphs>761</Paragraphs>
  <Slides>83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7" baseType="lpstr">
      <vt:lpstr>Arial</vt:lpstr>
      <vt:lpstr>Arial Narrow</vt:lpstr>
      <vt:lpstr>Baskerville</vt:lpstr>
      <vt:lpstr>Calibri</vt:lpstr>
      <vt:lpstr>Garamond</vt:lpstr>
      <vt:lpstr>Gill Sans</vt:lpstr>
      <vt:lpstr>Gill Sans Light</vt:lpstr>
      <vt:lpstr>Gujarati MT</vt:lpstr>
      <vt:lpstr>Lucida Grande</vt:lpstr>
      <vt:lpstr>Monotype Sorts</vt:lpstr>
      <vt:lpstr>Times</vt:lpstr>
      <vt:lpstr>ヒラギノ角ゴ ProN W3</vt:lpstr>
      <vt:lpstr>ヒラギノ角ゴ ProN W6</vt:lpstr>
      <vt:lpstr>1_Office Theme</vt:lpstr>
      <vt:lpstr>The Browning &amp; Greying of America: Implications for the Central Ohio Region      </vt:lpstr>
      <vt:lpstr>OVERVIEW</vt:lpstr>
      <vt:lpstr>Two ‘colorful’ demographic processes are drivers of change </vt:lpstr>
      <vt:lpstr>The “Browning” of America </vt:lpstr>
      <vt:lpstr>U.S. Immigrant Population,  1900-2014</vt:lpstr>
      <vt:lpstr>U.S. Foreign Born Population by Race/Ethnicity, 2014</vt:lpstr>
      <vt:lpstr>INTERMARRIAGE TREND, 1980-2008  % Married Someone of a Different Race/Ethnicity</vt:lpstr>
      <vt:lpstr>INTERMARRIAGE TYPES Newly Married Couples in 2008</vt:lpstr>
      <vt:lpstr>NON-WHITE AND HISPANIC SHARES OF POPULATION GROWTH, 2000-2010</vt:lpstr>
      <vt:lpstr>MEDIAN AGE OF U.S. POPULATION BY RACE, HISPANIC ORIGIN &amp; GENDER, 2014</vt:lpstr>
      <vt:lpstr>RELATIVE DISTRIBUTION OF U.S. BIRTHS BY RACE / ETHNICITY</vt:lpstr>
      <vt:lpstr>RELATIVE DISTRIBUTION OF U.S. POPULATION BY RACE / ETHNICITY</vt:lpstr>
      <vt:lpstr>Central Ohio Population Change, 2000-2010</vt:lpstr>
      <vt:lpstr>CENTRAL OHIO REGION POPULATION CHANGE BY RACE &amp; ETHNICITY, 2000-2010</vt:lpstr>
      <vt:lpstr>Female Median Age, Central Ohio Region, 2010-2014</vt:lpstr>
      <vt:lpstr>Central Ohio Population Change, 2010-2015</vt:lpstr>
      <vt:lpstr>Balance of Population Change Equation </vt:lpstr>
      <vt:lpstr>Typology of Communities </vt:lpstr>
      <vt:lpstr>Types of Communities in the Central Ohio, 2010-2015</vt:lpstr>
      <vt:lpstr>Estimated Change Central Ohio,  2010-2015</vt:lpstr>
      <vt:lpstr>Net Migration Central Ohio,  2010-2015</vt:lpstr>
      <vt:lpstr>Balanced Growth Counties, 2010-2015</vt:lpstr>
      <vt:lpstr>Natural Growth Counties, 2010-2015  </vt:lpstr>
      <vt:lpstr>Emptying Out Counties, 2010-2015 </vt:lpstr>
      <vt:lpstr>The “Graying” of America</vt:lpstr>
      <vt:lpstr>Key Drivers </vt:lpstr>
      <vt:lpstr>Average Life Expectancy through History </vt:lpstr>
      <vt:lpstr>TOTAL FERTILITY RATES FOR U.S. WOMEN BY RACE/ETHNICITY, 2012</vt:lpstr>
      <vt:lpstr>U.S. POPULATION CHANGE BY AGE, 2000-2010</vt:lpstr>
      <vt:lpstr>PowerPoint Presentation</vt:lpstr>
      <vt:lpstr>PowerPoint Presentation</vt:lpstr>
      <vt:lpstr>U.S. POPULATION TURNING 50, 55, 62, AND 65 YEARS OF AGE, (2007-2015)</vt:lpstr>
      <vt:lpstr>PowerPoint Presentation</vt:lpstr>
      <vt:lpstr>Absolute and Percent Population Change, Columbus, OH, 2010-2015</vt:lpstr>
      <vt:lpstr>Older Adult Household Types, Columbus, OH, 2015</vt:lpstr>
      <vt:lpstr>Older Adult Living Arrangements, Columbus, OH, 2015</vt:lpstr>
      <vt:lpstr>PowerPoint Presentation</vt:lpstr>
      <vt:lpstr>PowerPoint Presentation</vt:lpstr>
      <vt:lpstr>PowerPoint Presentation</vt:lpstr>
      <vt:lpstr>The Triple Whammy of Geographical Disadvantage </vt:lpstr>
      <vt:lpstr>Racial Typology of U.S. Counties</vt:lpstr>
      <vt:lpstr>Racial Typology of U.S. Counties</vt:lpstr>
      <vt:lpstr>Racial Typology of U.S. Counties</vt:lpstr>
      <vt:lpstr>U.S. Racial Segregation by Census Tract</vt:lpstr>
      <vt:lpstr>U.S. Racial Segregation by Census Tract</vt:lpstr>
      <vt:lpstr>U.S. Racial Segregation by Census Tract</vt:lpstr>
      <vt:lpstr>U.S. School Age Poverty by Census Tract</vt:lpstr>
      <vt:lpstr>U.S. School Age Poverty by Census Tract</vt:lpstr>
      <vt:lpstr>U.S. School Age Poverty by Census Tract</vt:lpstr>
      <vt:lpstr>The Triple Whammy of Geographic Disadvantage</vt:lpstr>
      <vt:lpstr>Summary Indicators of Exposure </vt:lpstr>
      <vt:lpstr>PowerPoint Presentation</vt:lpstr>
      <vt:lpstr>PowerPoint Presentation</vt:lpstr>
      <vt:lpstr>PowerPoint Presentation</vt:lpstr>
      <vt:lpstr>Central Ohio’s Triple Whammy of Geographical Disadvantage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Golden Opportunities </vt:lpstr>
      <vt:lpstr>The Aging Boomer Market</vt:lpstr>
      <vt:lpstr>Boomers will redefine what it means to be old</vt:lpstr>
      <vt:lpstr>Remember</vt:lpstr>
      <vt:lpstr>The Aging Consumer Paradox </vt:lpstr>
      <vt:lpstr>Encore Entrepreneurship</vt:lpstr>
      <vt:lpstr>Fifty is the New 20</vt:lpstr>
      <vt:lpstr>Fifty is the New 20 Cont’d </vt:lpstr>
      <vt:lpstr>Promote Successful Aging  </vt:lpstr>
      <vt:lpstr>Age-Related Challenges </vt:lpstr>
      <vt:lpstr>Think about Urban Design for Our Aging Population </vt:lpstr>
      <vt:lpstr>Urban Design Principles </vt:lpstr>
      <vt:lpstr>Implications for Central Ohio Region </vt:lpstr>
      <vt:lpstr>PowerPoint Presentation</vt:lpstr>
    </vt:vector>
  </TitlesOfParts>
  <Company>UNC - Chapel Hill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Michael Woods</dc:creator>
  <cp:lastModifiedBy>Johnson, Jim</cp:lastModifiedBy>
  <cp:revision>1049</cp:revision>
  <cp:lastPrinted>2016-05-04T12:34:21Z</cp:lastPrinted>
  <dcterms:created xsi:type="dcterms:W3CDTF">2010-09-09T15:04:41Z</dcterms:created>
  <dcterms:modified xsi:type="dcterms:W3CDTF">2017-06-08T11:22:33Z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